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9"/>
  </p:notesMasterIdLst>
  <p:handoutMasterIdLst>
    <p:handoutMasterId r:id="rId50"/>
  </p:handoutMasterIdLst>
  <p:sldIdLst>
    <p:sldId id="292" r:id="rId2"/>
    <p:sldId id="751" r:id="rId3"/>
    <p:sldId id="810" r:id="rId4"/>
    <p:sldId id="834" r:id="rId5"/>
    <p:sldId id="835" r:id="rId6"/>
    <p:sldId id="832" r:id="rId7"/>
    <p:sldId id="836" r:id="rId8"/>
    <p:sldId id="749" r:id="rId9"/>
    <p:sldId id="750" r:id="rId10"/>
    <p:sldId id="772" r:id="rId11"/>
    <p:sldId id="768" r:id="rId12"/>
    <p:sldId id="775" r:id="rId13"/>
    <p:sldId id="776" r:id="rId14"/>
    <p:sldId id="837" r:id="rId15"/>
    <p:sldId id="838" r:id="rId16"/>
    <p:sldId id="781" r:id="rId17"/>
    <p:sldId id="782" r:id="rId18"/>
    <p:sldId id="811" r:id="rId19"/>
    <p:sldId id="783" r:id="rId20"/>
    <p:sldId id="812" r:id="rId21"/>
    <p:sldId id="813" r:id="rId22"/>
    <p:sldId id="814" r:id="rId23"/>
    <p:sldId id="806" r:id="rId24"/>
    <p:sldId id="771" r:id="rId25"/>
    <p:sldId id="822" r:id="rId26"/>
    <p:sldId id="788" r:id="rId27"/>
    <p:sldId id="815" r:id="rId28"/>
    <p:sldId id="816" r:id="rId29"/>
    <p:sldId id="817" r:id="rId30"/>
    <p:sldId id="818" r:id="rId31"/>
    <p:sldId id="819" r:id="rId32"/>
    <p:sldId id="820" r:id="rId33"/>
    <p:sldId id="824" r:id="rId34"/>
    <p:sldId id="825" r:id="rId35"/>
    <p:sldId id="826" r:id="rId36"/>
    <p:sldId id="827" r:id="rId37"/>
    <p:sldId id="828" r:id="rId38"/>
    <p:sldId id="829" r:id="rId39"/>
    <p:sldId id="830" r:id="rId40"/>
    <p:sldId id="831" r:id="rId41"/>
    <p:sldId id="800" r:id="rId42"/>
    <p:sldId id="839" r:id="rId43"/>
    <p:sldId id="821" r:id="rId44"/>
    <p:sldId id="799" r:id="rId45"/>
    <p:sldId id="823" r:id="rId46"/>
    <p:sldId id="809" r:id="rId47"/>
    <p:sldId id="833" r:id="rId4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3366FF"/>
    <a:srgbClr val="0000FF"/>
    <a:srgbClr val="CCFFFF"/>
    <a:srgbClr val="6666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 autoAdjust="0"/>
    <p:restoredTop sz="94737" autoAdjust="0"/>
  </p:normalViewPr>
  <p:slideViewPr>
    <p:cSldViewPr>
      <p:cViewPr>
        <p:scale>
          <a:sx n="75" d="100"/>
          <a:sy n="75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4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5FFE424-D3C5-4F09-9E7B-C1345D0AB99D}" type="datetimeFigureOut">
              <a:rPr lang="it-IT"/>
              <a:pPr>
                <a:defRPr/>
              </a:pPr>
              <a:t>07/05/2017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8778A2-19C6-465D-B12A-44452696C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A0A4F1-B34C-4D1F-BE3A-D53F061E1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8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Cfr. Note</a:t>
            </a:r>
            <a:r>
              <a:rPr lang="it-IT" baseline="0" dirty="0" smtClean="0"/>
              <a:t> al Piano per la Formazione Docenti dell’USR Toscana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1889-5391-4AFC-8360-7357C5602FA1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8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7A57-ED7E-40FB-9D30-D9D58EE9D7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4CAC-E565-4D44-8AA3-944281C8E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BF8B-B65D-4EE3-8392-D5C20EBF6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987F-E258-47FC-BC88-81617A976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2FE7-77BC-4C58-9664-AE2FD665F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B6E0-C968-4AD9-9922-E56B9F5803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7A45-EFA9-49C2-BA20-5BA3945AB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050D-487C-40C5-8269-D6DF774B00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3C55-9984-4187-B476-054C65946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D2B2-201C-4448-B35B-6D023B4B8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E751-966B-4F5F-A48C-4A3C90F46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DF052-A55A-408F-89C1-8861CA1A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fl8on4QTlf6jSAl2txW9TDBKckUfnt54vvHKW4mFki14t-g/view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  <a:solidFill>
            <a:srgbClr val="FFC000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Piano di ambito per la Formazione del personale docente</a:t>
            </a:r>
            <a:endParaRPr lang="it-IT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  <a:p>
            <a:pPr algn="ctr">
              <a:defRPr/>
            </a:pPr>
            <a:r>
              <a:rPr lang="it-IT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2016/2017</a:t>
            </a: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577" cy="18246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8" name="Rettangolo 7"/>
          <p:cNvSpPr/>
          <p:nvPr/>
        </p:nvSpPr>
        <p:spPr>
          <a:xfrm>
            <a:off x="1500166" y="-27383"/>
            <a:ext cx="6357982" cy="18133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800" b="1" dirty="0" smtClean="0">
              <a:solidFill>
                <a:srgbClr val="3333CC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3333CC"/>
                </a:solidFill>
              </a:rPr>
              <a:t>CALABRIA AMBITO 0004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3333CC"/>
                </a:solidFill>
              </a:rPr>
              <a:t>AMBITO TERRITORIALE N. 2 – COSENZA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3333CC"/>
                </a:solidFill>
              </a:rPr>
              <a:t>IPSEOA  “S. FRANCESCO” </a:t>
            </a:r>
            <a:r>
              <a:rPr lang="it-IT" sz="2000" b="1" dirty="0" err="1" smtClean="0">
                <a:solidFill>
                  <a:srgbClr val="3333CC"/>
                </a:solidFill>
              </a:rPr>
              <a:t>–PAOLA</a:t>
            </a:r>
            <a:r>
              <a:rPr lang="it-IT" sz="2000" b="1" dirty="0" smtClean="0">
                <a:solidFill>
                  <a:srgbClr val="3333CC"/>
                </a:solidFill>
              </a:rPr>
              <a:t/>
            </a:r>
            <a:br>
              <a:rPr lang="it-IT" sz="2000" b="1" dirty="0" smtClean="0">
                <a:solidFill>
                  <a:srgbClr val="3333CC"/>
                </a:solidFill>
              </a:rPr>
            </a:br>
            <a:r>
              <a:rPr lang="it-IT" sz="2000" b="1" dirty="0" smtClean="0">
                <a:solidFill>
                  <a:srgbClr val="3333CC"/>
                </a:solidFill>
              </a:rPr>
              <a:t>SCUOLA POLO PER LA FORMAZIONE</a:t>
            </a:r>
          </a:p>
          <a:p>
            <a:pPr algn="ctr">
              <a:defRPr/>
            </a:pPr>
            <a:endParaRPr lang="it-IT" sz="2800" b="1" dirty="0">
              <a:solidFill>
                <a:srgbClr val="3333CC"/>
              </a:solidFill>
            </a:endParaRPr>
          </a:p>
        </p:txBody>
      </p:sp>
      <p:pic>
        <p:nvPicPr>
          <p:cNvPr id="9" name="Immagine 41" descr="Logo IPS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1006150" cy="10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piano formazi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00438"/>
            <a:ext cx="3571900" cy="267547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b="1" dirty="0" smtClean="0">
                <a:solidFill>
                  <a:srgbClr val="FF0000"/>
                </a:solidFill>
              </a:rPr>
              <a:t>Le scuole polo per la formazione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Favoriscono  una progettazione didattica delle scuole della rete anche su azioni trasversali di formazione per più gradi scolastici, ferma restando la possibilità di costituire reti di scopo; 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Si raccordano con l’USR per armonizzare le azioni formative in coerenza con le priorità indicate nel Piano Nazionale per la Formazione; 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Ricercano e sviluppano accordi di partenariato con i diversi enti e soggetti del territorio, al fine di garantire un costante incremento della qualità delle iniziative formative realizzate per i docenti dell’ambito territoriale.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28596" y="285728"/>
            <a:ext cx="8496944" cy="204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Ogni scuola, partendo dal RAV e dal PDM,  raccolte le esigenze dei docenti, elabora il Piano di formazione di Istituto che rientra nel PTOF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428868"/>
            <a:ext cx="8524284" cy="3456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21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Dalla rielaborazione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per obiettivi, contenuti e temi,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per filiere di ricerca,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di sviluppo e di approfondimento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dei singoli Piani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nasce il</a:t>
            </a:r>
          </a:p>
          <a:p>
            <a:pPr algn="ctr"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PIANO FORMATIVO DELL’AMBITO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Le azioni nazionali dovranno essere considerate nella pianificazione dei Piani di ambito e dei Piani delle istituzioni scolastiche</a:t>
            </a:r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Nei piani dovrà essere prevista la partecipazione dei docenti che svolgono attività scolastiche corrispondenti con la formazione proposta dalle azioni nazionali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La </a:t>
            </a:r>
            <a:r>
              <a:rPr lang="en-US" b="1" dirty="0" err="1">
                <a:solidFill>
                  <a:srgbClr val="002060"/>
                </a:solidFill>
              </a:rPr>
              <a:t>partecipazione</a:t>
            </a:r>
            <a:r>
              <a:rPr lang="en-US" b="1" dirty="0">
                <a:solidFill>
                  <a:srgbClr val="002060"/>
                </a:solidFill>
              </a:rPr>
              <a:t> a </a:t>
            </a:r>
            <a:r>
              <a:rPr lang="en-US" b="1" dirty="0" err="1">
                <a:solidFill>
                  <a:srgbClr val="002060"/>
                </a:solidFill>
              </a:rPr>
              <a:t>piani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comportano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itinerari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formativi</a:t>
            </a:r>
            <a:r>
              <a:rPr lang="en-US" b="1" dirty="0" smtClean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notevole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consistenza</a:t>
            </a:r>
            <a:r>
              <a:rPr lang="en-US" b="1" dirty="0">
                <a:solidFill>
                  <a:srgbClr val="002060"/>
                </a:solidFill>
              </a:rPr>
              <a:t> o </a:t>
            </a:r>
            <a:r>
              <a:rPr lang="en-US" b="1" dirty="0" err="1">
                <a:solidFill>
                  <a:srgbClr val="002060"/>
                </a:solidFill>
              </a:rPr>
              <a:t>il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maggiore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coinvolgimento</a:t>
            </a:r>
            <a:r>
              <a:rPr lang="en-US" b="1" dirty="0">
                <a:solidFill>
                  <a:srgbClr val="002060"/>
                </a:solidFill>
              </a:rPr>
              <a:t> in </a:t>
            </a:r>
            <a:r>
              <a:rPr lang="en-US" b="1" dirty="0" err="1">
                <a:solidFill>
                  <a:srgbClr val="002060"/>
                </a:solidFill>
              </a:rPr>
              <a:t>progetti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di </a:t>
            </a:r>
            <a:r>
              <a:rPr lang="en-US" b="1" dirty="0" err="1" smtClean="0">
                <a:solidFill>
                  <a:srgbClr val="002060"/>
                </a:solidFill>
              </a:rPr>
              <a:t>particolare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rilevanza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innovatività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all’interno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della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scuola</a:t>
            </a:r>
            <a:r>
              <a:rPr lang="en-US" b="1" dirty="0">
                <a:solidFill>
                  <a:srgbClr val="002060"/>
                </a:solidFill>
              </a:rPr>
              <a:t> o </a:t>
            </a:r>
            <a:r>
              <a:rPr lang="en-US" b="1" dirty="0" err="1">
                <a:solidFill>
                  <a:srgbClr val="002060"/>
                </a:solidFill>
              </a:rPr>
              <a:t>nelle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reti</a:t>
            </a:r>
            <a:r>
              <a:rPr lang="en-US" b="1" dirty="0" smtClean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scuole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sarà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adeguatamente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riconosciuta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Unità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Formative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561659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</a:rPr>
              <a:t>Tra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questi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percorsi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considerano</a:t>
            </a:r>
            <a:r>
              <a:rPr lang="en-US" b="1" dirty="0">
                <a:solidFill>
                  <a:srgbClr val="002060"/>
                </a:solidFill>
              </a:rPr>
              <a:t>, ad </a:t>
            </a:r>
            <a:r>
              <a:rPr lang="en-US" b="1" dirty="0" err="1">
                <a:solidFill>
                  <a:srgbClr val="002060"/>
                </a:solidFill>
              </a:rPr>
              <a:t>esempio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formazione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sulle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lingue</a:t>
            </a:r>
            <a:r>
              <a:rPr lang="en-US" b="1" dirty="0">
                <a:solidFill>
                  <a:srgbClr val="C00000"/>
                </a:solidFill>
              </a:rPr>
              <a:t> e </a:t>
            </a:r>
            <a:r>
              <a:rPr lang="en-US" b="1" dirty="0" err="1">
                <a:solidFill>
                  <a:srgbClr val="C00000"/>
                </a:solidFill>
              </a:rPr>
              <a:t>il</a:t>
            </a:r>
            <a:r>
              <a:rPr lang="en-US" b="1" dirty="0">
                <a:solidFill>
                  <a:srgbClr val="C00000"/>
                </a:solidFill>
              </a:rPr>
              <a:t> CLIL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coinvolgimento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 </a:t>
            </a:r>
            <a:r>
              <a:rPr lang="en-US" b="1" dirty="0" err="1">
                <a:solidFill>
                  <a:srgbClr val="C00000"/>
                </a:solidFill>
              </a:rPr>
              <a:t>progetti</a:t>
            </a:r>
            <a:r>
              <a:rPr lang="en-US" b="1" dirty="0">
                <a:solidFill>
                  <a:srgbClr val="C00000"/>
                </a:solidFill>
              </a:rPr>
              <a:t> di rete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particolare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responsabilità</a:t>
            </a:r>
            <a:r>
              <a:rPr lang="en-US" b="1" dirty="0">
                <a:solidFill>
                  <a:srgbClr val="C00000"/>
                </a:solidFill>
              </a:rPr>
              <a:t> in </a:t>
            </a:r>
            <a:r>
              <a:rPr lang="en-US" b="1" dirty="0" err="1">
                <a:solidFill>
                  <a:srgbClr val="C00000"/>
                </a:solidFill>
              </a:rPr>
              <a:t>progetti</a:t>
            </a:r>
            <a:r>
              <a:rPr lang="en-US" b="1" dirty="0">
                <a:solidFill>
                  <a:srgbClr val="C00000"/>
                </a:solidFill>
              </a:rPr>
              <a:t> di </a:t>
            </a:r>
            <a:r>
              <a:rPr lang="en-US" b="1" dirty="0" err="1">
                <a:solidFill>
                  <a:srgbClr val="C00000"/>
                </a:solidFill>
              </a:rPr>
              <a:t>formazione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ruoli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di </a:t>
            </a:r>
            <a:r>
              <a:rPr lang="en-US" b="1" dirty="0" err="1">
                <a:solidFill>
                  <a:srgbClr val="C00000"/>
                </a:solidFill>
              </a:rPr>
              <a:t>tutoraggio</a:t>
            </a:r>
            <a:r>
              <a:rPr lang="en-US" b="1" dirty="0">
                <a:solidFill>
                  <a:srgbClr val="C00000"/>
                </a:solidFill>
              </a:rPr>
              <a:t> per 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neoassunti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animatori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digitali</a:t>
            </a:r>
            <a:r>
              <a:rPr lang="en-US" b="1" dirty="0">
                <a:solidFill>
                  <a:srgbClr val="C00000"/>
                </a:solidFill>
              </a:rPr>
              <a:t> e team </a:t>
            </a:r>
            <a:r>
              <a:rPr lang="en-US" b="1" dirty="0" err="1">
                <a:solidFill>
                  <a:srgbClr val="C00000"/>
                </a:solidFill>
              </a:rPr>
              <a:t>dell’innovazione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coordinatori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per </a:t>
            </a:r>
            <a:r>
              <a:rPr lang="en-US" b="1" dirty="0" err="1">
                <a:solidFill>
                  <a:srgbClr val="C00000"/>
                </a:solidFill>
              </a:rPr>
              <a:t>l’inclusione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ruoli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chiave</a:t>
            </a:r>
            <a:r>
              <a:rPr lang="en-US" b="1" dirty="0">
                <a:solidFill>
                  <a:srgbClr val="C00000"/>
                </a:solidFill>
              </a:rPr>
              <a:t> per </a:t>
            </a:r>
            <a:r>
              <a:rPr lang="en-US" b="1" dirty="0" err="1">
                <a:solidFill>
                  <a:srgbClr val="C00000"/>
                </a:solidFill>
              </a:rPr>
              <a:t>l’alternanza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scuola-lavoro</a:t>
            </a:r>
            <a:endParaRPr lang="it-IT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69790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Azioni su scala nazionale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800" dirty="0" smtClean="0"/>
              <a:t>Attività in corso e di prossima realizzazione: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nota ministeriale n.3373 del 1 dicembre 2016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" y="1714488"/>
          <a:ext cx="9001156" cy="438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833"/>
                <a:gridCol w="3047287"/>
                <a:gridCol w="4188036"/>
              </a:tblGrid>
              <a:tr h="90488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4.3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Competenze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digitali e nuovi ambienti per l’apprendimento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Piano Nazionale Scuola Digitale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14525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4.4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Competenze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di Lingua Straniera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Piano nazionale sulle lingue straniere PON Scuola 2014-2020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1968513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4.5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Inclusione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e disabilità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nota </a:t>
                      </a:r>
                      <a:r>
                        <a:rPr lang="it-IT" sz="2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Miur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03.11.2016, </a:t>
                      </a:r>
                      <a:r>
                        <a:rPr lang="it-IT" sz="2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prot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 n. 32839 Formazione dei referenti/coordinatori dei processi sui temi della disabilità e dell'inclusione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Priorità individuate dall’USR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   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In congruenza con le priorità emerse dai RAV delle scuole calabresi e con le loro specificità e in linea con gli obiettivi regionali assegnati ai Dirigenti Scolastici, lo staff  Regionale ha proposto di indirizzare i piani formativi d’ambito verso le tre aree di priorità, tra le nove priorità strategiche per la formazione a livello Nazionale per il triennio 2016/2019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Priorità individuate dall’USR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461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21"/>
                <a:gridCol w="7048691"/>
              </a:tblGrid>
              <a:tr h="1390243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4.2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Didattica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per competenze e innovazione metodologica e competenze di base</a:t>
                      </a:r>
                    </a:p>
                  </a:txBody>
                  <a:tcPr marL="68580" marR="68580" marT="0" marB="0"/>
                </a:tc>
              </a:tr>
              <a:tr h="1367819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4.9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Valutazione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 miglioramento</a:t>
                      </a:r>
                    </a:p>
                  </a:txBody>
                  <a:tcPr marL="68580" marR="68580" marT="0" marB="0"/>
                </a:tc>
              </a:tr>
              <a:tr h="1853657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4.6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Coesione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Sociale e Prevenzione del disagio giovanile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Priorità presenti nei piani di formazione delle scuole Ambito4 CAL (2 COSENZA)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   La conferenza di servizio dei Dirigenti e loro delegati dell’AMBITO TERRITORIALE N. 2 – COSENZA ha individuato le priorità formative per l’anno scolastico 2016/17 e la loro scansione in Unità Formative, sulla base della ricognizione dei bisogni formativi promossa dalla scuola Polo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5749" y="1412776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i="1" dirty="0" smtClean="0"/>
          </a:p>
          <a:p>
            <a:r>
              <a:rPr lang="it-IT" b="1" dirty="0" smtClean="0">
                <a:solidFill>
                  <a:srgbClr val="002060"/>
                </a:solidFill>
              </a:rPr>
              <a:t>Il Piano Nazionale per la formazione dei Docenti attua gli artt. </a:t>
            </a:r>
            <a:r>
              <a:rPr lang="it-IT" b="1" i="1" dirty="0" smtClean="0">
                <a:solidFill>
                  <a:srgbClr val="002060"/>
                </a:solidFill>
              </a:rPr>
              <a:t>1-comma 124  </a:t>
            </a:r>
            <a:r>
              <a:rPr lang="it-IT" b="1" dirty="0" smtClean="0">
                <a:solidFill>
                  <a:srgbClr val="002060"/>
                </a:solidFill>
              </a:rPr>
              <a:t>e </a:t>
            </a:r>
            <a:r>
              <a:rPr lang="it-IT" b="1" i="1" dirty="0" smtClean="0">
                <a:solidFill>
                  <a:srgbClr val="002060"/>
                </a:solidFill>
              </a:rPr>
              <a:t>1- comma 181 lettera b </a:t>
            </a:r>
            <a:r>
              <a:rPr lang="it-IT" b="1" dirty="0" smtClean="0">
                <a:solidFill>
                  <a:srgbClr val="002060"/>
                </a:solidFill>
              </a:rPr>
              <a:t>della Legge 107/2015.</a:t>
            </a:r>
          </a:p>
          <a:p>
            <a:endParaRPr lang="it-IT" sz="16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L’ </a:t>
            </a:r>
            <a:r>
              <a:rPr lang="it-IT" sz="2000" b="1" dirty="0" smtClean="0">
                <a:solidFill>
                  <a:srgbClr val="002060"/>
                </a:solidFill>
              </a:rPr>
              <a:t>Art. 1- </a:t>
            </a:r>
            <a:r>
              <a:rPr lang="it-IT" sz="2000" b="1" dirty="0">
                <a:solidFill>
                  <a:srgbClr val="002060"/>
                </a:solidFill>
              </a:rPr>
              <a:t>comma </a:t>
            </a:r>
            <a:r>
              <a:rPr lang="it-IT" sz="2000" b="1" dirty="0" smtClean="0">
                <a:solidFill>
                  <a:srgbClr val="002060"/>
                </a:solidFill>
              </a:rPr>
              <a:t>124 </a:t>
            </a:r>
            <a:r>
              <a:rPr lang="it-IT" sz="2000" dirty="0" smtClean="0">
                <a:solidFill>
                  <a:srgbClr val="002060"/>
                </a:solidFill>
              </a:rPr>
              <a:t>rende la </a:t>
            </a:r>
            <a:r>
              <a:rPr lang="it-IT" sz="2000" b="1" dirty="0" smtClean="0">
                <a:solidFill>
                  <a:srgbClr val="002060"/>
                </a:solidFill>
              </a:rPr>
              <a:t>formazione in servizio dei docenti di ruolo</a:t>
            </a:r>
          </a:p>
          <a:p>
            <a:pPr algn="ctr">
              <a:lnSpc>
                <a:spcPct val="150000"/>
              </a:lnSpc>
            </a:pPr>
            <a:r>
              <a:rPr lang="it-IT" sz="2800" b="1" i="1" dirty="0" smtClean="0">
                <a:solidFill>
                  <a:srgbClr val="002060"/>
                </a:solidFill>
              </a:rPr>
              <a:t>« OBBLIGATORIA, PERMANENTE E STRUTTURALE» 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</a:rPr>
              <a:t>e la inserisce tra gli adempimenti connessi alla funzione docente</a:t>
            </a:r>
          </a:p>
          <a:p>
            <a:pPr algn="ctr">
              <a:lnSpc>
                <a:spcPct val="150000"/>
              </a:lnSpc>
            </a:pPr>
            <a:endParaRPr lang="it-IT" sz="1600" b="1" i="1" dirty="0">
              <a:solidFill>
                <a:schemeClr val="accent1"/>
              </a:solidFill>
            </a:endParaRPr>
          </a:p>
          <a:p>
            <a:pPr algn="ctr"/>
            <a:endParaRPr lang="it-IT" sz="1600" b="1" i="1" dirty="0" smtClean="0">
              <a:solidFill>
                <a:schemeClr val="accent1"/>
              </a:solidFill>
            </a:endParaRPr>
          </a:p>
          <a:p>
            <a:pPr algn="ctr"/>
            <a:endParaRPr lang="it-IT" sz="1600" b="1" i="1" dirty="0">
              <a:solidFill>
                <a:schemeClr val="accent1"/>
              </a:solidFill>
            </a:endParaRPr>
          </a:p>
          <a:p>
            <a:pPr algn="ctr"/>
            <a:endParaRPr lang="it-IT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900887" cy="37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034238" cy="34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4379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800" dirty="0" smtClean="0"/>
              <a:t>	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Le tematiche presenti nella maggior parte dei Piani di Formazione, inseriti nei PTOF delle scuole afferenti all’ambito, che saranno sviluppate nel periodo primavera – autunno 2017 sono:</a:t>
            </a:r>
          </a:p>
          <a:p>
            <a:pPr lvl="0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Didattica per competenze</a:t>
            </a:r>
            <a:endParaRPr lang="it-IT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Coesione sociale e Prevenzione del disagio giovanile</a:t>
            </a:r>
            <a:endParaRPr lang="it-IT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Valutazione e Miglioramento</a:t>
            </a:r>
            <a:endParaRPr lang="it-IT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642918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STRUTTURA DEL PIANO </a:t>
            </a:r>
            <a:r>
              <a:rPr lang="it-IT" sz="2800" b="1" u="sng" dirty="0" err="1" smtClean="0">
                <a:solidFill>
                  <a:srgbClr val="FF0000"/>
                </a:solidFill>
              </a:rPr>
              <a:t>D’AMBITO</a:t>
            </a:r>
            <a:endParaRPr lang="it-IT" sz="2800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79512" y="6164214"/>
            <a:ext cx="4896544" cy="69378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*Cfr</a:t>
            </a:r>
            <a:r>
              <a:rPr lang="it-IT" dirty="0">
                <a:solidFill>
                  <a:srgbClr val="FF0000"/>
                </a:solidFill>
              </a:rPr>
              <a:t>. Note al Piano per la Formazione Docenti dell’USR </a:t>
            </a:r>
            <a:r>
              <a:rPr lang="it-IT" dirty="0" smtClean="0">
                <a:solidFill>
                  <a:srgbClr val="FF0000"/>
                </a:solidFill>
              </a:rPr>
              <a:t>Toscana</a:t>
            </a:r>
            <a:endParaRPr lang="it-IT" b="0" i="1" dirty="0" smtClean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16633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Piano Nazionale per la Formazione dei Docenti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9675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2">
                    <a:lumMod val="50000"/>
                  </a:schemeClr>
                </a:solidFill>
              </a:rPr>
              <a:t>LE UNITÁ FORMATIVE*</a:t>
            </a:r>
          </a:p>
          <a:p>
            <a:endParaRPr lang="it-IT" sz="2400" b="1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552728" cy="42473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933450"/>
            <a:ext cx="72580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u="sng" dirty="0" smtClean="0">
                <a:solidFill>
                  <a:srgbClr val="FF0000"/>
                </a:solidFill>
              </a:rPr>
              <a:t>Struttura dell'UF (25 ore)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in presenza 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per due laboratori guidati da un esperto 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di sperimentazione didattica documentata e ricerca/ azione 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(anche on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line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) per studio di materiali o di caso individuale e/o collegiale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1 ora di restituzione con ricaduta nell’istituto di appartenenza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000660"/>
          </a:xfrm>
        </p:spPr>
        <p:txBody>
          <a:bodyPr/>
          <a:lstStyle/>
          <a:p>
            <a:pPr algn="ctr">
              <a:buNone/>
            </a:pPr>
            <a:r>
              <a:rPr lang="it-IT" sz="4000" b="1" u="sng" dirty="0" smtClean="0">
                <a:solidFill>
                  <a:srgbClr val="FF0000"/>
                </a:solidFill>
              </a:rPr>
              <a:t>Seminari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si terranno, a rotazione e in base alla capienza, nelle scuole dell’ambito dichiaratesi disponibili ad ospitarli, come di seguito indicato:</a:t>
            </a: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Alto Tirreno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Medio Tirreno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Basso Tirreno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Entroterra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sz="2800" dirty="0" smtClean="0"/>
              <a:t>	</a:t>
            </a:r>
            <a:r>
              <a:rPr lang="it-IT" sz="3600" b="1" u="sng" dirty="0" smtClean="0">
                <a:solidFill>
                  <a:srgbClr val="002060"/>
                </a:solidFill>
              </a:rPr>
              <a:t>Laboratori </a:t>
            </a:r>
            <a:endParaRPr lang="it-IT" sz="2800" b="1" u="sng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si svolgeranno in ogni scuola dell’ambito</a:t>
            </a:r>
          </a:p>
          <a:p>
            <a:pPr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    Ogni laboratorio sarà costituito da circa 30 docenti </a:t>
            </a:r>
          </a:p>
          <a:p>
            <a:pPr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I gruppi saranno gestiti da una figura di  coordinamento  (Dirigente Scolastico, docente referente per la formazione o funzione strumentale o docente a tempo indeterminato, individuato dal DS tramite manifestazione di interesse tra i docenti della scuola non coinvolti nella formazione e in possesso di dichiarate competenze di gestione dei gruppi) 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800" dirty="0" smtClean="0"/>
              <a:t>	</a:t>
            </a:r>
            <a:r>
              <a:rPr lang="it-IT" sz="2800" b="1" dirty="0" smtClean="0">
                <a:solidFill>
                  <a:srgbClr val="002060"/>
                </a:solidFill>
              </a:rPr>
              <a:t>Per lo svolgimento delle ore on line sarà strutturata una piattaforma e- </a:t>
            </a:r>
            <a:r>
              <a:rPr lang="it-IT" sz="2800" b="1" dirty="0" err="1" smtClean="0">
                <a:solidFill>
                  <a:srgbClr val="002060"/>
                </a:solidFill>
              </a:rPr>
              <a:t>learning</a:t>
            </a:r>
            <a:r>
              <a:rPr lang="it-IT" sz="2800" b="1" dirty="0" smtClean="0">
                <a:solidFill>
                  <a:srgbClr val="002060"/>
                </a:solidFill>
              </a:rPr>
              <a:t> (MOODLE)  sul sito dell’IPSEOA, progettata dallo staff  del Liceo “</a:t>
            </a:r>
            <a:r>
              <a:rPr lang="it-IT" sz="2800" b="1" dirty="0" err="1" smtClean="0">
                <a:solidFill>
                  <a:srgbClr val="002060"/>
                </a:solidFill>
              </a:rPr>
              <a:t>Metastasio</a:t>
            </a:r>
            <a:r>
              <a:rPr lang="it-IT" sz="2800" b="1" dirty="0" smtClean="0">
                <a:solidFill>
                  <a:srgbClr val="002060"/>
                </a:solidFill>
              </a:rPr>
              <a:t>” </a:t>
            </a:r>
            <a:r>
              <a:rPr lang="it-IT" sz="2800" b="1" smtClean="0">
                <a:solidFill>
                  <a:srgbClr val="002060"/>
                </a:solidFill>
              </a:rPr>
              <a:t>di Scalea</a:t>
            </a:r>
          </a:p>
          <a:p>
            <a:pPr algn="just">
              <a:buNone/>
            </a:pP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</a:rPr>
              <a:t>LINK ISCRIZIONE DEI DOCENTI ALLA  PIATTAFORMA ON </a:t>
            </a:r>
            <a:r>
              <a:rPr lang="it-IT" sz="2400" b="1" dirty="0" smtClean="0">
                <a:solidFill>
                  <a:srgbClr val="FF0000"/>
                </a:solidFill>
              </a:rPr>
              <a:t>LINE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</a:rPr>
              <a:t/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it-IT" sz="2400" b="1" dirty="0">
                <a:solidFill>
                  <a:srgbClr val="FF0000"/>
                </a:solidFill>
                <a:hlinkClick r:id="rId2"/>
              </a:rPr>
              <a:t>://docs.google.com/forms/d/e/1FAIpQLSefl8on4QTlf6jSAl2txW9TDBKckUfnt54vvHKW4mFki14t-g/viewform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  <a:p>
            <a:pPr marL="0" indent="0">
              <a:buNone/>
            </a:pPr>
            <a:r>
              <a:rPr lang="it-IT" sz="2800" dirty="0"/>
              <a:t/>
            </a:r>
            <a:br>
              <a:rPr lang="it-IT" sz="2800" dirty="0"/>
            </a:b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857364"/>
            <a:ext cx="87868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Soddisfazione dei bisogni e delle prospettive di crescita professionale del singolo docente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Maggiore sviluppo del sistema d’istruzione e dell’offerta formativa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Migliore risposta  ai nuovi bisogni educativi espressi dalla popolazione scolastica e dal territorio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8992" y="500042"/>
            <a:ext cx="4767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800" dirty="0" smtClean="0">
                <a:solidFill>
                  <a:srgbClr val="FF0000"/>
                </a:solidFill>
              </a:rPr>
              <a:t>Formazione  per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CATALOGO DELLE UNITÀ FORMATIVE anno scolastico 2016/17 (1)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043230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Titolo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Tempi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UF1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Didattiche per competenze e saperi disciplinari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Settembre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UF2</a:t>
                      </a:r>
                      <a:endParaRPr lang="it-IT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Introduzione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alla programmazione “a ritroso” e alla progettazione dei curricoli per competenze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Diamante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Primavera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UF3</a:t>
                      </a:r>
                      <a:endParaRPr lang="it-IT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Didattica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 competenze, modelli, valutazione e certificazione degli apprendimenti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Diamante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Settembre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UF4</a:t>
                      </a:r>
                      <a:endParaRPr lang="it-IT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costruzione di compiti autentici e apprendimenti efficaci.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Primavera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43240" y="1285860"/>
            <a:ext cx="3299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1600" b="1" dirty="0" smtClean="0">
                <a:solidFill>
                  <a:srgbClr val="FF0000"/>
                </a:solidFill>
              </a:rPr>
              <a:t>DIDATTICA PER COMPETENZE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CATALOGO DELLE UNITÀ FORMATIVE anno scolastico 2016/17 (2)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043230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Titolo</a:t>
                      </a:r>
                      <a:endParaRPr lang="it-IT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Tempi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UF5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Formazione su welfare dello studente, prevenzione, disagio giovanile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  <a:endParaRPr lang="it-IT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Diamante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Primavera 2017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43240" y="1285860"/>
            <a:ext cx="5793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2000" b="1" dirty="0" smtClean="0">
                <a:solidFill>
                  <a:srgbClr val="0033CC"/>
                </a:solidFill>
              </a:rPr>
              <a:t>COESIONE SOCIALE E DISAGIO GIOVANILE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CATALOGO DELLE UNITÀ FORMATIVE anno scolastico 2016/17 (3)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043230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Titolo</a:t>
                      </a:r>
                      <a:endParaRPr lang="it-IT" sz="2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2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Tempi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Valutazione della scuola: autovalutazione, monitoraggio, processi di miglioramento e piani di miglioramento, utilizzo e gestione dei dati, rendicontazione sociale e bilancio sociale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  <a:endParaRPr lang="it-IT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  <a:buNone/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Paola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  <a:endParaRPr lang="it-IT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Settembre 2017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43240" y="1285860"/>
            <a:ext cx="3770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</a:rPr>
              <a:t>VALUTAZIONE E MIGLIORAMENTO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92867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La formazione in servizio è una «scelta professionale che consente </a:t>
            </a:r>
            <a:r>
              <a:rPr lang="it-IT" sz="2000" b="1" dirty="0" smtClean="0">
                <a:solidFill>
                  <a:srgbClr val="002060"/>
                </a:solidFill>
              </a:rPr>
              <a:t>ampia autonomia culturale, progettuale, didattica, di ricerca, nell’ambito della libertà di insegnamento e nel quadro delle innovazioni scientifiche»</a:t>
            </a:r>
            <a:r>
              <a:rPr lang="it-IT" sz="2000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Pertanto, ogni docente elabora un 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INDIVIDUALE DI SVILUPPO PROFESSIONALE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da inserire nel proprio 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PROFESSIONALE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disponibile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on-line</a:t>
            </a:r>
          </a:p>
        </p:txBody>
      </p:sp>
    </p:spTree>
    <p:extLst>
      <p:ext uri="{BB962C8B-B14F-4D97-AF65-F5344CB8AC3E}">
        <p14:creationId xmlns:p14="http://schemas.microsoft.com/office/powerpoint/2010/main" val="11794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073" y="1124745"/>
            <a:ext cx="87033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DI FORMAZIONE INDIVIDUALE E IL PIANO DI ISTITUTO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i="1" dirty="0" smtClean="0">
                <a:solidFill>
                  <a:srgbClr val="002060"/>
                </a:solidFill>
              </a:rPr>
              <a:t>Come si collega il Piano Individuale al Piano di Istituto?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La </a:t>
            </a:r>
            <a:r>
              <a:rPr lang="it-IT" sz="2000" b="1" dirty="0" smtClean="0">
                <a:solidFill>
                  <a:srgbClr val="002060"/>
                </a:solidFill>
              </a:rPr>
              <a:t>scuola </a:t>
            </a:r>
            <a:r>
              <a:rPr lang="it-IT" sz="2000" dirty="0" smtClean="0">
                <a:solidFill>
                  <a:srgbClr val="002060"/>
                </a:solidFill>
              </a:rPr>
              <a:t>redige </a:t>
            </a:r>
            <a:r>
              <a:rPr lang="it-IT" sz="2000" b="1" dirty="0">
                <a:solidFill>
                  <a:srgbClr val="002060"/>
                </a:solidFill>
              </a:rPr>
              <a:t>un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Formativo di Istituto </a:t>
            </a:r>
            <a:r>
              <a:rPr lang="it-IT" sz="2000" dirty="0" smtClean="0">
                <a:solidFill>
                  <a:srgbClr val="002060"/>
                </a:solidFill>
              </a:rPr>
              <a:t>triennale che: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si ispira </a:t>
            </a:r>
            <a:r>
              <a:rPr lang="it-IT" sz="2000" dirty="0">
                <a:solidFill>
                  <a:srgbClr val="002060"/>
                </a:solidFill>
              </a:rPr>
              <a:t>a quello </a:t>
            </a:r>
            <a:r>
              <a:rPr lang="it-IT" sz="2000" dirty="0" smtClean="0">
                <a:solidFill>
                  <a:srgbClr val="002060"/>
                </a:solidFill>
              </a:rPr>
              <a:t>nazionale;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si raccorda alle esigenze </a:t>
            </a:r>
            <a:r>
              <a:rPr lang="it-IT" sz="2000" dirty="0">
                <a:solidFill>
                  <a:srgbClr val="002060"/>
                </a:solidFill>
              </a:rPr>
              <a:t>formative della rete di </a:t>
            </a:r>
            <a:r>
              <a:rPr lang="it-IT" sz="2000" dirty="0" smtClean="0">
                <a:solidFill>
                  <a:srgbClr val="002060"/>
                </a:solidFill>
              </a:rPr>
              <a:t>ambito;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r</a:t>
            </a:r>
            <a:r>
              <a:rPr lang="it-IT" sz="2000" dirty="0" smtClean="0">
                <a:solidFill>
                  <a:srgbClr val="002060"/>
                </a:solidFill>
              </a:rPr>
              <a:t>ecepisce i </a:t>
            </a:r>
            <a:r>
              <a:rPr lang="it-IT" sz="2000" dirty="0">
                <a:solidFill>
                  <a:srgbClr val="002060"/>
                </a:solidFill>
              </a:rPr>
              <a:t>bisogni formativi </a:t>
            </a:r>
            <a:r>
              <a:rPr lang="it-IT" sz="2000" dirty="0" smtClean="0">
                <a:solidFill>
                  <a:srgbClr val="002060"/>
                </a:solidFill>
              </a:rPr>
              <a:t>dei </a:t>
            </a:r>
            <a:r>
              <a:rPr lang="it-IT" sz="2000" dirty="0">
                <a:solidFill>
                  <a:srgbClr val="002060"/>
                </a:solidFill>
              </a:rPr>
              <a:t>docenti </a:t>
            </a:r>
            <a:r>
              <a:rPr lang="it-IT" sz="2000" dirty="0" smtClean="0">
                <a:solidFill>
                  <a:srgbClr val="002060"/>
                </a:solidFill>
              </a:rPr>
              <a:t>espressi nel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individuale di Sviluppo Professionale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Il Piano è parte integrante del PTOF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484785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FORMATIVO DI ISTITUTO E LE UNITÁ FORMATIVE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Le scuole </a:t>
            </a:r>
            <a:r>
              <a:rPr lang="it-IT" sz="2000" dirty="0" smtClean="0">
                <a:solidFill>
                  <a:srgbClr val="002060"/>
                </a:solidFill>
              </a:rPr>
              <a:t>articolano </a:t>
            </a:r>
            <a:r>
              <a:rPr lang="it-IT" sz="2000" dirty="0">
                <a:solidFill>
                  <a:srgbClr val="002060"/>
                </a:solidFill>
              </a:rPr>
              <a:t>le attività di formazione in </a:t>
            </a:r>
            <a:r>
              <a:rPr lang="it-IT" sz="2000" b="1" dirty="0">
                <a:solidFill>
                  <a:srgbClr val="002060"/>
                </a:solidFill>
              </a:rPr>
              <a:t>UNITA’ FORMATIVE </a:t>
            </a:r>
            <a:r>
              <a:rPr lang="it-IT" sz="2000" dirty="0" smtClean="0">
                <a:solidFill>
                  <a:srgbClr val="002060"/>
                </a:solidFill>
              </a:rPr>
              <a:t>che sono </a:t>
            </a:r>
            <a:r>
              <a:rPr lang="it-IT" sz="2000" b="1" dirty="0" smtClean="0">
                <a:solidFill>
                  <a:srgbClr val="002060"/>
                </a:solidFill>
              </a:rPr>
              <a:t>programmate e attuate </a:t>
            </a:r>
            <a:r>
              <a:rPr lang="it-IT" sz="2000" b="1" dirty="0">
                <a:solidFill>
                  <a:srgbClr val="002060"/>
                </a:solidFill>
              </a:rPr>
              <a:t>su base </a:t>
            </a:r>
            <a:r>
              <a:rPr lang="it-IT" sz="2000" b="1" dirty="0" smtClean="0">
                <a:solidFill>
                  <a:srgbClr val="002060"/>
                </a:solidFill>
              </a:rPr>
              <a:t>triennale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Le </a:t>
            </a:r>
            <a:r>
              <a:rPr lang="it-IT" sz="2000" dirty="0">
                <a:solidFill>
                  <a:srgbClr val="002060"/>
                </a:solidFill>
              </a:rPr>
              <a:t>unità formative possono essere </a:t>
            </a:r>
            <a:r>
              <a:rPr lang="it-IT" sz="2000" b="1" dirty="0">
                <a:solidFill>
                  <a:srgbClr val="002060"/>
                </a:solidFill>
              </a:rPr>
              <a:t>promosse e attestate </a:t>
            </a:r>
            <a:r>
              <a:rPr lang="it-IT" sz="2000" dirty="0">
                <a:solidFill>
                  <a:srgbClr val="002060"/>
                </a:solidFill>
              </a:rPr>
              <a:t>(</a:t>
            </a:r>
            <a:r>
              <a:rPr lang="it-IT" sz="2000" i="1" dirty="0">
                <a:solidFill>
                  <a:srgbClr val="002060"/>
                </a:solidFill>
              </a:rPr>
              <a:t>art 1 </a:t>
            </a:r>
            <a:r>
              <a:rPr lang="it-IT" sz="2000" i="1" dirty="0" smtClean="0">
                <a:solidFill>
                  <a:srgbClr val="002060"/>
                </a:solidFill>
              </a:rPr>
              <a:t>Dir </a:t>
            </a:r>
            <a:r>
              <a:rPr lang="it-IT" sz="2000" i="1" dirty="0">
                <a:solidFill>
                  <a:srgbClr val="002060"/>
                </a:solidFill>
              </a:rPr>
              <a:t>170/2016):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dalla </a:t>
            </a:r>
            <a:r>
              <a:rPr lang="it-IT" sz="2000" dirty="0" smtClean="0">
                <a:solidFill>
                  <a:srgbClr val="002060"/>
                </a:solidFill>
              </a:rPr>
              <a:t>scuola;</a:t>
            </a:r>
            <a:endParaRPr lang="it-IT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dalle reti di </a:t>
            </a:r>
            <a:r>
              <a:rPr lang="it-IT" sz="2000" dirty="0" smtClean="0">
                <a:solidFill>
                  <a:srgbClr val="002060"/>
                </a:solidFill>
              </a:rPr>
              <a:t>scuole;</a:t>
            </a:r>
            <a:endParaRPr lang="it-IT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</a:t>
            </a:r>
            <a:r>
              <a:rPr lang="it-IT" sz="2000" dirty="0" smtClean="0">
                <a:solidFill>
                  <a:srgbClr val="002060"/>
                </a:solidFill>
              </a:rPr>
              <a:t>dall’Amministrazione;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dalle Università e dai consorzi </a:t>
            </a:r>
            <a:r>
              <a:rPr lang="it-IT" sz="2000" dirty="0" smtClean="0">
                <a:solidFill>
                  <a:srgbClr val="002060"/>
                </a:solidFill>
              </a:rPr>
              <a:t>universitari.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98884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Le Unità Formative possono essere promosse e attestate da altri soggetti accreditati 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purché le azioni siano coerenti con il Piano di formazione della scuola!!!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La scuola deve garantire ad ogni docente </a:t>
            </a:r>
            <a:r>
              <a:rPr lang="it-IT" sz="2000" b="1" dirty="0" smtClean="0">
                <a:solidFill>
                  <a:srgbClr val="002060"/>
                </a:solidFill>
              </a:rPr>
              <a:t>almeno UNA </a:t>
            </a:r>
            <a:r>
              <a:rPr lang="it-IT" sz="2000" dirty="0" smtClean="0">
                <a:solidFill>
                  <a:srgbClr val="002060"/>
                </a:solidFill>
              </a:rPr>
              <a:t>unità formativa per ogni anno scolastico.</a:t>
            </a:r>
          </a:p>
          <a:p>
            <a:endParaRPr lang="it-IT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12474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FORMATIVO DI ISTITUTO E LE UNITÁ FORMATIVE</a:t>
            </a:r>
          </a:p>
        </p:txBody>
      </p:sp>
    </p:spTree>
    <p:extLst>
      <p:ext uri="{BB962C8B-B14F-4D97-AF65-F5344CB8AC3E}">
        <p14:creationId xmlns:p14="http://schemas.microsoft.com/office/powerpoint/2010/main" val="16360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597" y="980728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PIANO INDIVIDUALE DI SVILUPPO PROFESSIONALE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Come finanziare il proprio sviluppo professionale?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Con la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Elettronica del docente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«La </a:t>
            </a:r>
            <a:r>
              <a:rPr lang="it-IT" sz="2000" dirty="0">
                <a:solidFill>
                  <a:srgbClr val="002060"/>
                </a:solidFill>
              </a:rPr>
              <a:t>Carta elettronica del docente è una misura strutturale con carattere di </a:t>
            </a:r>
            <a:r>
              <a:rPr lang="it-IT" sz="2000" dirty="0" smtClean="0">
                <a:solidFill>
                  <a:srgbClr val="002060"/>
                </a:solidFill>
              </a:rPr>
              <a:t>continuità» che assicura all’insegnante un bonus di 500 € 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ogni anno per: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l’acquisto di </a:t>
            </a:r>
            <a:r>
              <a:rPr lang="it-IT" sz="2000" dirty="0">
                <a:solidFill>
                  <a:srgbClr val="002060"/>
                </a:solidFill>
              </a:rPr>
              <a:t>libri e di testi, anche in formato digitale, di pubblicazioni e di riviste</a:t>
            </a:r>
            <a:r>
              <a:rPr lang="it-IT" sz="20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l’acquisto di </a:t>
            </a:r>
            <a:r>
              <a:rPr lang="it-IT" sz="2000" dirty="0">
                <a:solidFill>
                  <a:srgbClr val="002060"/>
                </a:solidFill>
              </a:rPr>
              <a:t>hardware e di software; 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l</a:t>
            </a:r>
            <a:r>
              <a:rPr lang="it-IT" sz="2000" dirty="0" smtClean="0">
                <a:solidFill>
                  <a:srgbClr val="002060"/>
                </a:solidFill>
              </a:rPr>
              <a:t>’iscrizione </a:t>
            </a:r>
            <a:r>
              <a:rPr lang="it-IT" sz="2000" dirty="0">
                <a:solidFill>
                  <a:srgbClr val="002060"/>
                </a:solidFill>
              </a:rPr>
              <a:t>a corsi per attività di aggiornamento o di qualificazione delle competenze </a:t>
            </a:r>
            <a:r>
              <a:rPr lang="it-IT" sz="2000" dirty="0" smtClean="0">
                <a:solidFill>
                  <a:srgbClr val="002060"/>
                </a:solidFill>
              </a:rPr>
              <a:t>professionali.</a:t>
            </a:r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7016" y="1071546"/>
            <a:ext cx="88569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INDIVIDUALE DI SVILUPPO PROFESSIONALE</a:t>
            </a:r>
          </a:p>
          <a:p>
            <a:endParaRPr lang="it-IT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Nella stesura del proprio piano professionale il docente tiene conto della realtà scolastica in cui opera e lo articola </a:t>
            </a:r>
            <a:r>
              <a:rPr lang="it-IT" sz="2000" dirty="0">
                <a:solidFill>
                  <a:srgbClr val="002060"/>
                </a:solidFill>
              </a:rPr>
              <a:t>in tre macro-aree</a:t>
            </a:r>
            <a:r>
              <a:rPr lang="it-IT" sz="2000" dirty="0" smtClean="0">
                <a:solidFill>
                  <a:srgbClr val="002060"/>
                </a:solidFill>
              </a:rPr>
              <a:t>: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1. Area delle competenze relative all’insegnamento (competenze </a:t>
            </a:r>
            <a:r>
              <a:rPr lang="it-IT" sz="2000" b="1" dirty="0">
                <a:solidFill>
                  <a:srgbClr val="002060"/>
                </a:solidFill>
              </a:rPr>
              <a:t>didattiche</a:t>
            </a:r>
            <a:r>
              <a:rPr lang="it-IT" sz="2000" dirty="0" smtClean="0">
                <a:solidFill>
                  <a:srgbClr val="002060"/>
                </a:solidFill>
              </a:rPr>
              <a:t>);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2. Area delle competenze relative alla partecipazione scolastica (competenze </a:t>
            </a:r>
            <a:r>
              <a:rPr lang="it-IT" sz="2000" b="1" dirty="0">
                <a:solidFill>
                  <a:srgbClr val="002060"/>
                </a:solidFill>
              </a:rPr>
              <a:t>organizzative</a:t>
            </a:r>
            <a:r>
              <a:rPr lang="it-IT" sz="2000" dirty="0" smtClean="0">
                <a:solidFill>
                  <a:srgbClr val="002060"/>
                </a:solidFill>
              </a:rPr>
              <a:t>);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3. Area delle competenze relative alla propria formazione (competenze </a:t>
            </a:r>
            <a:r>
              <a:rPr lang="it-IT" sz="2000" b="1" dirty="0">
                <a:solidFill>
                  <a:srgbClr val="002060"/>
                </a:solidFill>
              </a:rPr>
              <a:t>professionali</a:t>
            </a:r>
            <a:r>
              <a:rPr lang="it-IT" sz="2000" dirty="0" smtClean="0">
                <a:solidFill>
                  <a:srgbClr val="002060"/>
                </a:solidFill>
              </a:rPr>
              <a:t>).</a:t>
            </a:r>
            <a:endParaRPr lang="it-IT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571480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PORTFOLIO PROFESSIONALE DEI DOCENTI</a:t>
            </a:r>
          </a:p>
          <a:p>
            <a:pPr>
              <a:lnSpc>
                <a:spcPct val="150000"/>
              </a:lnSpc>
            </a:pPr>
            <a:endParaRPr lang="it-IT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</a:rPr>
              <a:t>Sarà formato da: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una parte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2060"/>
                </a:solidFill>
              </a:rPr>
              <a:t>(</a:t>
            </a:r>
            <a:r>
              <a:rPr lang="it-IT" sz="2000" b="1" dirty="0" smtClean="0">
                <a:solidFill>
                  <a:srgbClr val="002060"/>
                </a:solidFill>
              </a:rPr>
              <a:t>MIUR) per </a:t>
            </a:r>
            <a:r>
              <a:rPr lang="it-IT" sz="2000" b="1" dirty="0">
                <a:solidFill>
                  <a:srgbClr val="002060"/>
                </a:solidFill>
              </a:rPr>
              <a:t>indicare riferimenti,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</a:rPr>
              <a:t>risorse e link </a:t>
            </a:r>
            <a:r>
              <a:rPr lang="it-IT" sz="2000" b="1" dirty="0" smtClean="0">
                <a:solidFill>
                  <a:srgbClr val="002060"/>
                </a:solidFill>
              </a:rPr>
              <a:t>esterni;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una parte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riservata</a:t>
            </a:r>
            <a:r>
              <a:rPr lang="it-IT" sz="2000" b="1" dirty="0" smtClean="0">
                <a:solidFill>
                  <a:srgbClr val="002060"/>
                </a:solidFill>
              </a:rPr>
              <a:t> interamente gestita dal docente.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</a:rPr>
              <a:t>Il portfolio è parte integrante del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fascicolo digitale </a:t>
            </a:r>
            <a:r>
              <a:rPr lang="it-IT" sz="2000" b="1" dirty="0" smtClean="0">
                <a:solidFill>
                  <a:srgbClr val="002060"/>
                </a:solidFill>
              </a:rPr>
              <a:t>del docente e raccoglie: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Curriculum professionale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Attività didattica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Piano individuale di sviluppo professionale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524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ORGANIZZAZIONE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 LIVELLO TERRITORIALE, REGIONALE E NAZIONALE</a:t>
            </a: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8784"/>
            <a:ext cx="6500858" cy="36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2059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PORTFOLIO PROFESSIONALE DEI DOCENTI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i="1" dirty="0" smtClean="0">
                <a:solidFill>
                  <a:srgbClr val="002060"/>
                </a:solidFill>
              </a:rPr>
              <a:t>Il portfolio consente di: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Descrivere il curriculum </a:t>
            </a:r>
            <a:r>
              <a:rPr lang="it-IT" sz="2000" dirty="0">
                <a:solidFill>
                  <a:srgbClr val="002060"/>
                </a:solidFill>
              </a:rPr>
              <a:t>comprensivo </a:t>
            </a:r>
            <a:r>
              <a:rPr lang="it-IT" sz="2000" dirty="0" smtClean="0">
                <a:solidFill>
                  <a:srgbClr val="002060"/>
                </a:solidFill>
              </a:rPr>
              <a:t>della storia </a:t>
            </a:r>
            <a:r>
              <a:rPr lang="it-IT" sz="2000" dirty="0">
                <a:solidFill>
                  <a:srgbClr val="002060"/>
                </a:solidFill>
              </a:rPr>
              <a:t>formativa di ciascun </a:t>
            </a:r>
            <a:r>
              <a:rPr lang="it-IT" sz="2000" dirty="0" smtClean="0">
                <a:solidFill>
                  <a:srgbClr val="002060"/>
                </a:solidFill>
              </a:rPr>
              <a:t>docente;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Mettere a disposizione </a:t>
            </a:r>
            <a:r>
              <a:rPr lang="it-IT" sz="2000" dirty="0">
                <a:solidFill>
                  <a:srgbClr val="002060"/>
                </a:solidFill>
              </a:rPr>
              <a:t>di ogni </a:t>
            </a:r>
            <a:r>
              <a:rPr lang="it-IT" sz="2000" b="1" dirty="0" smtClean="0">
                <a:solidFill>
                  <a:srgbClr val="002060"/>
                </a:solidFill>
              </a:rPr>
              <a:t>Dirigente Scolastico </a:t>
            </a:r>
            <a:r>
              <a:rPr lang="it-IT" sz="2000" dirty="0">
                <a:solidFill>
                  <a:srgbClr val="002060"/>
                </a:solidFill>
              </a:rPr>
              <a:t>il curriculum digitale del </a:t>
            </a:r>
            <a:r>
              <a:rPr lang="it-IT" sz="2000" dirty="0" smtClean="0">
                <a:solidFill>
                  <a:srgbClr val="002060"/>
                </a:solidFill>
              </a:rPr>
              <a:t>docente;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Elaborare </a:t>
            </a:r>
            <a:r>
              <a:rPr lang="it-IT" sz="2000" dirty="0">
                <a:solidFill>
                  <a:srgbClr val="002060"/>
                </a:solidFill>
              </a:rPr>
              <a:t>il </a:t>
            </a:r>
            <a:r>
              <a:rPr lang="it-IT" sz="2000" b="1" dirty="0">
                <a:solidFill>
                  <a:srgbClr val="002060"/>
                </a:solidFill>
              </a:rPr>
              <a:t>bilancio delle </a:t>
            </a:r>
            <a:r>
              <a:rPr lang="it-IT" sz="2000" b="1" dirty="0" smtClean="0">
                <a:solidFill>
                  <a:srgbClr val="002060"/>
                </a:solidFill>
              </a:rPr>
              <a:t>competenze;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Valutare la qualità </a:t>
            </a:r>
            <a:r>
              <a:rPr lang="it-IT" sz="2000" dirty="0">
                <a:solidFill>
                  <a:srgbClr val="002060"/>
                </a:solidFill>
              </a:rPr>
              <a:t>e la quantità </a:t>
            </a:r>
            <a:r>
              <a:rPr lang="it-IT" sz="2000" dirty="0" smtClean="0">
                <a:solidFill>
                  <a:srgbClr val="002060"/>
                </a:solidFill>
              </a:rPr>
              <a:t>della </a:t>
            </a:r>
            <a:r>
              <a:rPr lang="it-IT" sz="2000" b="1" dirty="0" smtClean="0">
                <a:solidFill>
                  <a:srgbClr val="002060"/>
                </a:solidFill>
              </a:rPr>
              <a:t>formazione </a:t>
            </a:r>
            <a:r>
              <a:rPr lang="it-IT" sz="2000" dirty="0">
                <a:solidFill>
                  <a:srgbClr val="002060"/>
                </a:solidFill>
              </a:rPr>
              <a:t>effettuata (monte ore, </a:t>
            </a:r>
            <a:r>
              <a:rPr lang="it-IT" sz="2000" dirty="0" smtClean="0">
                <a:solidFill>
                  <a:srgbClr val="002060"/>
                </a:solidFill>
              </a:rPr>
              <a:t>modalità, contenuti).</a:t>
            </a:r>
            <a:endParaRPr lang="it-IT" sz="2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Cosa rilasciare?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Attestazione?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Validazione?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Certificazione?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52"/>
            <a:ext cx="501165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 rot="1748487">
            <a:off x="1101060" y="749578"/>
            <a:ext cx="1415772" cy="4890121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Autocertificazione</a:t>
            </a:r>
          </a:p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docente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Attestato di conseguimento dell’attività formativa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5" y="1510113"/>
            <a:ext cx="4357718" cy="531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0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pic>
        <p:nvPicPr>
          <p:cNvPr id="4" name="Immagine 3" descr="piano formazi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2550"/>
            <a:ext cx="1903050" cy="142545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Grande"/>
                <a:cs typeface="Times New Roman" pitchFamily="18" charset="0"/>
              </a:rPr>
              <a:t>RIFERIMENTI NORMATIVI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Lucida Grande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FF0000"/>
              </a:solidFill>
              <a:latin typeface="Times New Roman" pitchFamily="18" charset="0"/>
              <a:ea typeface="Lucida Grande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Lucida Grande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Legge 107/2016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Prime indicazioni per la progettazione delle attività di formazione destinate al personale scolastico  (Nota MIUR 2915 del 15-09-2016)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Piano per la formazione dei docenti 2016/19 (DM 797 del 19 ottobre 2016)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Nota MIUR 3373.01-12-2016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r>
              <a:rPr lang="it-IT" sz="2000" b="1" i="1" dirty="0" smtClean="0">
                <a:solidFill>
                  <a:srgbClr val="0033CC"/>
                </a:solidFill>
              </a:rPr>
              <a:t>Indicazioni USR Calabria 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Nota USR Calabria </a:t>
            </a:r>
            <a:r>
              <a:rPr lang="it-IT" sz="2000" b="1" dirty="0" err="1" smtClean="0">
                <a:solidFill>
                  <a:srgbClr val="0033CC"/>
                </a:solidFill>
              </a:rPr>
              <a:t>prot</a:t>
            </a:r>
            <a:r>
              <a:rPr lang="it-IT" sz="2000" b="1" dirty="0" smtClean="0">
                <a:solidFill>
                  <a:srgbClr val="0033CC"/>
                </a:solidFill>
              </a:rPr>
              <a:t>. 253 del 10.01.2017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Nota USR Calabria </a:t>
            </a:r>
            <a:r>
              <a:rPr lang="it-IT" sz="2000" b="1" dirty="0" err="1" smtClean="0">
                <a:solidFill>
                  <a:srgbClr val="0033CC"/>
                </a:solidFill>
              </a:rPr>
              <a:t>prot</a:t>
            </a:r>
            <a:r>
              <a:rPr lang="it-IT" sz="2000" b="1" dirty="0" smtClean="0">
                <a:solidFill>
                  <a:srgbClr val="0033CC"/>
                </a:solidFill>
              </a:rPr>
              <a:t>.1890 del 08.02.2017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it-IT" b="1" i="1" dirty="0" smtClean="0">
                <a:solidFill>
                  <a:srgbClr val="0033CC"/>
                </a:solidFill>
              </a:rPr>
              <a:t>"Quando pianificate per un anno, piantate cereali.</a:t>
            </a:r>
            <a:br>
              <a:rPr lang="it-IT" b="1" i="1" dirty="0" smtClean="0">
                <a:solidFill>
                  <a:srgbClr val="0033CC"/>
                </a:solidFill>
              </a:rPr>
            </a:br>
            <a:r>
              <a:rPr lang="it-IT" b="1" i="1" dirty="0" smtClean="0">
                <a:solidFill>
                  <a:srgbClr val="0033CC"/>
                </a:solidFill>
              </a:rPr>
              <a:t>Quando pianificate per dieci anni, piantate alberi.</a:t>
            </a:r>
            <a:br>
              <a:rPr lang="it-IT" b="1" i="1" dirty="0" smtClean="0">
                <a:solidFill>
                  <a:srgbClr val="0033CC"/>
                </a:solidFill>
              </a:rPr>
            </a:br>
            <a:r>
              <a:rPr lang="it-IT" b="1" i="1" dirty="0" smtClean="0">
                <a:solidFill>
                  <a:srgbClr val="0033CC"/>
                </a:solidFill>
              </a:rPr>
              <a:t>Quando fate una pianificazione che deve durare una vita, formate ed educate le persone"</a:t>
            </a:r>
            <a:endParaRPr lang="it-IT" b="1" dirty="0" smtClean="0">
              <a:solidFill>
                <a:srgbClr val="0033CC"/>
              </a:solidFill>
            </a:endParaRPr>
          </a:p>
          <a:p>
            <a:pPr algn="r">
              <a:buNone/>
            </a:pPr>
            <a:r>
              <a:rPr lang="it-IT" b="1" i="1" dirty="0" smtClean="0">
                <a:solidFill>
                  <a:srgbClr val="0033CC"/>
                </a:solidFill>
              </a:rPr>
              <a:t/>
            </a:r>
            <a:br>
              <a:rPr lang="it-IT" b="1" i="1" dirty="0" smtClean="0">
                <a:solidFill>
                  <a:srgbClr val="0033CC"/>
                </a:solidFill>
              </a:rPr>
            </a:br>
            <a:r>
              <a:rPr lang="it-IT" b="1" i="1" dirty="0" err="1" smtClean="0">
                <a:solidFill>
                  <a:srgbClr val="0033CC"/>
                </a:solidFill>
              </a:rPr>
              <a:t>GuanZhong</a:t>
            </a:r>
            <a:r>
              <a:rPr lang="it-IT" b="1" i="1" dirty="0" smtClean="0">
                <a:solidFill>
                  <a:srgbClr val="0033CC"/>
                </a:solidFill>
              </a:rPr>
              <a:t> (Filosofo e politico)</a:t>
            </a:r>
            <a:endParaRPr lang="it-IT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429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it-IT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 PER L’ATTENZIONE</a:t>
            </a:r>
            <a:endParaRPr lang="it-IT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98826" y="612695"/>
            <a:ext cx="7416494" cy="5108826"/>
            <a:chOff x="1436" y="180"/>
            <a:chExt cx="11679" cy="8045"/>
          </a:xfrm>
        </p:grpSpPr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80"/>
              <a:ext cx="5476" cy="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" y="180"/>
              <a:ext cx="2099" cy="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" y="180"/>
              <a:ext cx="5190" cy="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204" y="3131"/>
              <a:ext cx="10478" cy="1229"/>
              <a:chOff x="2204" y="3131"/>
              <a:chExt cx="10478" cy="1229"/>
            </a:xfrm>
          </p:grpSpPr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204" y="3131"/>
                <a:ext cx="10478" cy="1229"/>
              </a:xfrm>
              <a:custGeom>
                <a:avLst/>
                <a:gdLst>
                  <a:gd name="T0" fmla="+- 0 2204 2204"/>
                  <a:gd name="T1" fmla="*/ T0 w 10478"/>
                  <a:gd name="T2" fmla="+- 0 4360 3131"/>
                  <a:gd name="T3" fmla="*/ 4360 h 1229"/>
                  <a:gd name="T4" fmla="+- 0 12683 2204"/>
                  <a:gd name="T5" fmla="*/ T4 w 10478"/>
                  <a:gd name="T6" fmla="+- 0 4360 3131"/>
                  <a:gd name="T7" fmla="*/ 4360 h 1229"/>
                  <a:gd name="T8" fmla="+- 0 12683 2204"/>
                  <a:gd name="T9" fmla="*/ T8 w 10478"/>
                  <a:gd name="T10" fmla="+- 0 3131 3131"/>
                  <a:gd name="T11" fmla="*/ 3131 h 1229"/>
                  <a:gd name="T12" fmla="+- 0 2204 2204"/>
                  <a:gd name="T13" fmla="*/ T12 w 10478"/>
                  <a:gd name="T14" fmla="+- 0 3131 3131"/>
                  <a:gd name="T15" fmla="*/ 3131 h 1229"/>
                  <a:gd name="T16" fmla="+- 0 2204 2204"/>
                  <a:gd name="T17" fmla="*/ T16 w 10478"/>
                  <a:gd name="T18" fmla="+- 0 4360 3131"/>
                  <a:gd name="T19" fmla="*/ 4360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78" h="1229">
                    <a:moveTo>
                      <a:pt x="0" y="1229"/>
                    </a:moveTo>
                    <a:lnTo>
                      <a:pt x="10479" y="1229"/>
                    </a:lnTo>
                    <a:lnTo>
                      <a:pt x="10479" y="0"/>
                    </a:lnTo>
                    <a:lnTo>
                      <a:pt x="0" y="0"/>
                    </a:lnTo>
                    <a:lnTo>
                      <a:pt x="0" y="1229"/>
                    </a:lnTo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RETI</a:t>
                </a:r>
                <a:endParaRPr lang="it-IT" sz="4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204" y="3131"/>
              <a:ext cx="10478" cy="1229"/>
              <a:chOff x="2204" y="3131"/>
              <a:chExt cx="10478" cy="1229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204" y="3131"/>
                <a:ext cx="10478" cy="1229"/>
              </a:xfrm>
              <a:custGeom>
                <a:avLst/>
                <a:gdLst>
                  <a:gd name="T0" fmla="+- 0 2204 2204"/>
                  <a:gd name="T1" fmla="*/ T0 w 10478"/>
                  <a:gd name="T2" fmla="+- 0 4360 3131"/>
                  <a:gd name="T3" fmla="*/ 4360 h 1229"/>
                  <a:gd name="T4" fmla="+- 0 12683 2204"/>
                  <a:gd name="T5" fmla="*/ T4 w 10478"/>
                  <a:gd name="T6" fmla="+- 0 4360 3131"/>
                  <a:gd name="T7" fmla="*/ 4360 h 1229"/>
                  <a:gd name="T8" fmla="+- 0 12683 2204"/>
                  <a:gd name="T9" fmla="*/ T8 w 10478"/>
                  <a:gd name="T10" fmla="+- 0 3131 3131"/>
                  <a:gd name="T11" fmla="*/ 3131 h 1229"/>
                  <a:gd name="T12" fmla="+- 0 2204 2204"/>
                  <a:gd name="T13" fmla="*/ T12 w 10478"/>
                  <a:gd name="T14" fmla="+- 0 3131 3131"/>
                  <a:gd name="T15" fmla="*/ 3131 h 1229"/>
                  <a:gd name="T16" fmla="+- 0 2204 2204"/>
                  <a:gd name="T17" fmla="*/ T16 w 10478"/>
                  <a:gd name="T18" fmla="+- 0 4360 3131"/>
                  <a:gd name="T19" fmla="*/ 4360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78" h="1229">
                    <a:moveTo>
                      <a:pt x="0" y="1229"/>
                    </a:moveTo>
                    <a:lnTo>
                      <a:pt x="10479" y="1229"/>
                    </a:lnTo>
                    <a:lnTo>
                      <a:pt x="10479" y="0"/>
                    </a:lnTo>
                    <a:lnTo>
                      <a:pt x="0" y="0"/>
                    </a:lnTo>
                    <a:lnTo>
                      <a:pt x="0" y="1229"/>
                    </a:lnTo>
                    <a:close/>
                  </a:path>
                </a:pathLst>
              </a:custGeom>
              <a:noFill/>
              <a:ln w="2590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" y="2977"/>
                <a:ext cx="1536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436" y="2977"/>
              <a:ext cx="1536" cy="1536"/>
              <a:chOff x="1436" y="2977"/>
              <a:chExt cx="1536" cy="1536"/>
            </a:xfrm>
          </p:grpSpPr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436" y="2977"/>
                <a:ext cx="1536" cy="1536"/>
              </a:xfrm>
              <a:custGeom>
                <a:avLst/>
                <a:gdLst>
                  <a:gd name="T0" fmla="+- 0 1436 1436"/>
                  <a:gd name="T1" fmla="*/ T0 w 1536"/>
                  <a:gd name="T2" fmla="+- 0 3745 2977"/>
                  <a:gd name="T3" fmla="*/ 3745 h 1536"/>
                  <a:gd name="T4" fmla="+- 0 1439 1436"/>
                  <a:gd name="T5" fmla="*/ T4 w 1536"/>
                  <a:gd name="T6" fmla="+- 0 3682 2977"/>
                  <a:gd name="T7" fmla="*/ 3682 h 1536"/>
                  <a:gd name="T8" fmla="+- 0 1446 1436"/>
                  <a:gd name="T9" fmla="*/ T8 w 1536"/>
                  <a:gd name="T10" fmla="+- 0 3621 2977"/>
                  <a:gd name="T11" fmla="*/ 3621 h 1536"/>
                  <a:gd name="T12" fmla="+- 0 1459 1436"/>
                  <a:gd name="T13" fmla="*/ T12 w 1536"/>
                  <a:gd name="T14" fmla="+- 0 3561 2977"/>
                  <a:gd name="T15" fmla="*/ 3561 h 1536"/>
                  <a:gd name="T16" fmla="+- 0 1476 1436"/>
                  <a:gd name="T17" fmla="*/ T16 w 1536"/>
                  <a:gd name="T18" fmla="+- 0 3502 2977"/>
                  <a:gd name="T19" fmla="*/ 3502 h 1536"/>
                  <a:gd name="T20" fmla="+- 0 1497 1436"/>
                  <a:gd name="T21" fmla="*/ T20 w 1536"/>
                  <a:gd name="T22" fmla="+- 0 3446 2977"/>
                  <a:gd name="T23" fmla="*/ 3446 h 1536"/>
                  <a:gd name="T24" fmla="+- 0 1551 1436"/>
                  <a:gd name="T25" fmla="*/ T24 w 1536"/>
                  <a:gd name="T26" fmla="+- 0 3341 2977"/>
                  <a:gd name="T27" fmla="*/ 3341 h 1536"/>
                  <a:gd name="T28" fmla="+- 0 1621 1436"/>
                  <a:gd name="T29" fmla="*/ T28 w 1536"/>
                  <a:gd name="T30" fmla="+- 0 3245 2977"/>
                  <a:gd name="T31" fmla="*/ 3245 h 1536"/>
                  <a:gd name="T32" fmla="+- 0 1705 1436"/>
                  <a:gd name="T33" fmla="*/ T32 w 1536"/>
                  <a:gd name="T34" fmla="+- 0 3162 2977"/>
                  <a:gd name="T35" fmla="*/ 3162 h 1536"/>
                  <a:gd name="T36" fmla="+- 0 1800 1436"/>
                  <a:gd name="T37" fmla="*/ T36 w 1536"/>
                  <a:gd name="T38" fmla="+- 0 3092 2977"/>
                  <a:gd name="T39" fmla="*/ 3092 h 1536"/>
                  <a:gd name="T40" fmla="+- 0 1905 1436"/>
                  <a:gd name="T41" fmla="*/ T40 w 1536"/>
                  <a:gd name="T42" fmla="+- 0 3038 2977"/>
                  <a:gd name="T43" fmla="*/ 3038 h 1536"/>
                  <a:gd name="T44" fmla="+- 0 1962 1436"/>
                  <a:gd name="T45" fmla="*/ T44 w 1536"/>
                  <a:gd name="T46" fmla="+- 0 3016 2977"/>
                  <a:gd name="T47" fmla="*/ 3016 h 1536"/>
                  <a:gd name="T48" fmla="+- 0 2020 1436"/>
                  <a:gd name="T49" fmla="*/ T48 w 1536"/>
                  <a:gd name="T50" fmla="+- 0 3000 2977"/>
                  <a:gd name="T51" fmla="*/ 3000 h 1536"/>
                  <a:gd name="T52" fmla="+- 0 2080 1436"/>
                  <a:gd name="T53" fmla="*/ T52 w 1536"/>
                  <a:gd name="T54" fmla="+- 0 2987 2977"/>
                  <a:gd name="T55" fmla="*/ 2987 h 1536"/>
                  <a:gd name="T56" fmla="+- 0 2141 1436"/>
                  <a:gd name="T57" fmla="*/ T56 w 1536"/>
                  <a:gd name="T58" fmla="+- 0 2980 2977"/>
                  <a:gd name="T59" fmla="*/ 2980 h 1536"/>
                  <a:gd name="T60" fmla="+- 0 2204 1436"/>
                  <a:gd name="T61" fmla="*/ T60 w 1536"/>
                  <a:gd name="T62" fmla="+- 0 2977 2977"/>
                  <a:gd name="T63" fmla="*/ 2977 h 1536"/>
                  <a:gd name="T64" fmla="+- 0 2267 1436"/>
                  <a:gd name="T65" fmla="*/ T64 w 1536"/>
                  <a:gd name="T66" fmla="+- 0 2980 2977"/>
                  <a:gd name="T67" fmla="*/ 2980 h 1536"/>
                  <a:gd name="T68" fmla="+- 0 2329 1436"/>
                  <a:gd name="T69" fmla="*/ T68 w 1536"/>
                  <a:gd name="T70" fmla="+- 0 2987 2977"/>
                  <a:gd name="T71" fmla="*/ 2987 h 1536"/>
                  <a:gd name="T72" fmla="+- 0 2389 1436"/>
                  <a:gd name="T73" fmla="*/ T72 w 1536"/>
                  <a:gd name="T74" fmla="+- 0 3000 2977"/>
                  <a:gd name="T75" fmla="*/ 3000 h 1536"/>
                  <a:gd name="T76" fmla="+- 0 2447 1436"/>
                  <a:gd name="T77" fmla="*/ T76 w 1536"/>
                  <a:gd name="T78" fmla="+- 0 3016 2977"/>
                  <a:gd name="T79" fmla="*/ 3016 h 1536"/>
                  <a:gd name="T80" fmla="+- 0 2503 1436"/>
                  <a:gd name="T81" fmla="*/ T80 w 1536"/>
                  <a:gd name="T82" fmla="+- 0 3038 2977"/>
                  <a:gd name="T83" fmla="*/ 3038 h 1536"/>
                  <a:gd name="T84" fmla="+- 0 2609 1436"/>
                  <a:gd name="T85" fmla="*/ T84 w 1536"/>
                  <a:gd name="T86" fmla="+- 0 3092 2977"/>
                  <a:gd name="T87" fmla="*/ 3092 h 1536"/>
                  <a:gd name="T88" fmla="+- 0 2704 1436"/>
                  <a:gd name="T89" fmla="*/ T88 w 1536"/>
                  <a:gd name="T90" fmla="+- 0 3162 2977"/>
                  <a:gd name="T91" fmla="*/ 3162 h 1536"/>
                  <a:gd name="T92" fmla="+- 0 2788 1436"/>
                  <a:gd name="T93" fmla="*/ T92 w 1536"/>
                  <a:gd name="T94" fmla="+- 0 3245 2977"/>
                  <a:gd name="T95" fmla="*/ 3245 h 1536"/>
                  <a:gd name="T96" fmla="+- 0 2857 1436"/>
                  <a:gd name="T97" fmla="*/ T96 w 1536"/>
                  <a:gd name="T98" fmla="+- 0 3341 2977"/>
                  <a:gd name="T99" fmla="*/ 3341 h 1536"/>
                  <a:gd name="T100" fmla="+- 0 2912 1436"/>
                  <a:gd name="T101" fmla="*/ T100 w 1536"/>
                  <a:gd name="T102" fmla="+- 0 3446 2977"/>
                  <a:gd name="T103" fmla="*/ 3446 h 1536"/>
                  <a:gd name="T104" fmla="+- 0 2933 1436"/>
                  <a:gd name="T105" fmla="*/ T104 w 1536"/>
                  <a:gd name="T106" fmla="+- 0 3502 2977"/>
                  <a:gd name="T107" fmla="*/ 3502 h 1536"/>
                  <a:gd name="T108" fmla="+- 0 2950 1436"/>
                  <a:gd name="T109" fmla="*/ T108 w 1536"/>
                  <a:gd name="T110" fmla="+- 0 3561 2977"/>
                  <a:gd name="T111" fmla="*/ 3561 h 1536"/>
                  <a:gd name="T112" fmla="+- 0 2962 1436"/>
                  <a:gd name="T113" fmla="*/ T112 w 1536"/>
                  <a:gd name="T114" fmla="+- 0 3621 2977"/>
                  <a:gd name="T115" fmla="*/ 3621 h 1536"/>
                  <a:gd name="T116" fmla="+- 0 2970 1436"/>
                  <a:gd name="T117" fmla="*/ T116 w 1536"/>
                  <a:gd name="T118" fmla="+- 0 3682 2977"/>
                  <a:gd name="T119" fmla="*/ 3682 h 1536"/>
                  <a:gd name="T120" fmla="+- 0 2972 1436"/>
                  <a:gd name="T121" fmla="*/ T120 w 1536"/>
                  <a:gd name="T122" fmla="+- 0 3745 2977"/>
                  <a:gd name="T123" fmla="*/ 3745 h 1536"/>
                  <a:gd name="T124" fmla="+- 0 2970 1436"/>
                  <a:gd name="T125" fmla="*/ T124 w 1536"/>
                  <a:gd name="T126" fmla="+- 0 3808 2977"/>
                  <a:gd name="T127" fmla="*/ 3808 h 1536"/>
                  <a:gd name="T128" fmla="+- 0 2962 1436"/>
                  <a:gd name="T129" fmla="*/ T128 w 1536"/>
                  <a:gd name="T130" fmla="+- 0 3870 2977"/>
                  <a:gd name="T131" fmla="*/ 3870 h 1536"/>
                  <a:gd name="T132" fmla="+- 0 2950 1436"/>
                  <a:gd name="T133" fmla="*/ T132 w 1536"/>
                  <a:gd name="T134" fmla="+- 0 3930 2977"/>
                  <a:gd name="T135" fmla="*/ 3930 h 1536"/>
                  <a:gd name="T136" fmla="+- 0 2933 1436"/>
                  <a:gd name="T137" fmla="*/ T136 w 1536"/>
                  <a:gd name="T138" fmla="+- 0 3988 2977"/>
                  <a:gd name="T139" fmla="*/ 3988 h 1536"/>
                  <a:gd name="T140" fmla="+- 0 2912 1436"/>
                  <a:gd name="T141" fmla="*/ T140 w 1536"/>
                  <a:gd name="T142" fmla="+- 0 4044 2977"/>
                  <a:gd name="T143" fmla="*/ 4044 h 1536"/>
                  <a:gd name="T144" fmla="+- 0 2857 1436"/>
                  <a:gd name="T145" fmla="*/ T144 w 1536"/>
                  <a:gd name="T146" fmla="+- 0 4150 2977"/>
                  <a:gd name="T147" fmla="*/ 4150 h 1536"/>
                  <a:gd name="T148" fmla="+- 0 2788 1436"/>
                  <a:gd name="T149" fmla="*/ T148 w 1536"/>
                  <a:gd name="T150" fmla="+- 0 4245 2977"/>
                  <a:gd name="T151" fmla="*/ 4245 h 1536"/>
                  <a:gd name="T152" fmla="+- 0 2704 1436"/>
                  <a:gd name="T153" fmla="*/ T152 w 1536"/>
                  <a:gd name="T154" fmla="+- 0 4328 2977"/>
                  <a:gd name="T155" fmla="*/ 4328 h 1536"/>
                  <a:gd name="T156" fmla="+- 0 2609 1436"/>
                  <a:gd name="T157" fmla="*/ T156 w 1536"/>
                  <a:gd name="T158" fmla="+- 0 4398 2977"/>
                  <a:gd name="T159" fmla="*/ 4398 h 1536"/>
                  <a:gd name="T160" fmla="+- 0 2503 1436"/>
                  <a:gd name="T161" fmla="*/ T160 w 1536"/>
                  <a:gd name="T162" fmla="+- 0 4453 2977"/>
                  <a:gd name="T163" fmla="*/ 4453 h 1536"/>
                  <a:gd name="T164" fmla="+- 0 2447 1436"/>
                  <a:gd name="T165" fmla="*/ T164 w 1536"/>
                  <a:gd name="T166" fmla="+- 0 4474 2977"/>
                  <a:gd name="T167" fmla="*/ 4474 h 1536"/>
                  <a:gd name="T168" fmla="+- 0 2389 1436"/>
                  <a:gd name="T169" fmla="*/ T168 w 1536"/>
                  <a:gd name="T170" fmla="+- 0 4491 2977"/>
                  <a:gd name="T171" fmla="*/ 4491 h 1536"/>
                  <a:gd name="T172" fmla="+- 0 2329 1436"/>
                  <a:gd name="T173" fmla="*/ T172 w 1536"/>
                  <a:gd name="T174" fmla="+- 0 4503 2977"/>
                  <a:gd name="T175" fmla="*/ 4503 h 1536"/>
                  <a:gd name="T176" fmla="+- 0 2267 1436"/>
                  <a:gd name="T177" fmla="*/ T176 w 1536"/>
                  <a:gd name="T178" fmla="+- 0 4511 2977"/>
                  <a:gd name="T179" fmla="*/ 4511 h 1536"/>
                  <a:gd name="T180" fmla="+- 0 2204 1436"/>
                  <a:gd name="T181" fmla="*/ T180 w 1536"/>
                  <a:gd name="T182" fmla="+- 0 4513 2977"/>
                  <a:gd name="T183" fmla="*/ 4513 h 1536"/>
                  <a:gd name="T184" fmla="+- 0 2141 1436"/>
                  <a:gd name="T185" fmla="*/ T184 w 1536"/>
                  <a:gd name="T186" fmla="+- 0 4511 2977"/>
                  <a:gd name="T187" fmla="*/ 4511 h 1536"/>
                  <a:gd name="T188" fmla="+- 0 2080 1436"/>
                  <a:gd name="T189" fmla="*/ T188 w 1536"/>
                  <a:gd name="T190" fmla="+- 0 4503 2977"/>
                  <a:gd name="T191" fmla="*/ 4503 h 1536"/>
                  <a:gd name="T192" fmla="+- 0 2020 1436"/>
                  <a:gd name="T193" fmla="*/ T192 w 1536"/>
                  <a:gd name="T194" fmla="+- 0 4491 2977"/>
                  <a:gd name="T195" fmla="*/ 4491 h 1536"/>
                  <a:gd name="T196" fmla="+- 0 1962 1436"/>
                  <a:gd name="T197" fmla="*/ T196 w 1536"/>
                  <a:gd name="T198" fmla="+- 0 4474 2977"/>
                  <a:gd name="T199" fmla="*/ 4474 h 1536"/>
                  <a:gd name="T200" fmla="+- 0 1905 1436"/>
                  <a:gd name="T201" fmla="*/ T200 w 1536"/>
                  <a:gd name="T202" fmla="+- 0 4453 2977"/>
                  <a:gd name="T203" fmla="*/ 4453 h 1536"/>
                  <a:gd name="T204" fmla="+- 0 1800 1436"/>
                  <a:gd name="T205" fmla="*/ T204 w 1536"/>
                  <a:gd name="T206" fmla="+- 0 4398 2977"/>
                  <a:gd name="T207" fmla="*/ 4398 h 1536"/>
                  <a:gd name="T208" fmla="+- 0 1705 1436"/>
                  <a:gd name="T209" fmla="*/ T208 w 1536"/>
                  <a:gd name="T210" fmla="+- 0 4328 2977"/>
                  <a:gd name="T211" fmla="*/ 4328 h 1536"/>
                  <a:gd name="T212" fmla="+- 0 1621 1436"/>
                  <a:gd name="T213" fmla="*/ T212 w 1536"/>
                  <a:gd name="T214" fmla="+- 0 4245 2977"/>
                  <a:gd name="T215" fmla="*/ 4245 h 1536"/>
                  <a:gd name="T216" fmla="+- 0 1551 1436"/>
                  <a:gd name="T217" fmla="*/ T216 w 1536"/>
                  <a:gd name="T218" fmla="+- 0 4150 2977"/>
                  <a:gd name="T219" fmla="*/ 4150 h 1536"/>
                  <a:gd name="T220" fmla="+- 0 1497 1436"/>
                  <a:gd name="T221" fmla="*/ T220 w 1536"/>
                  <a:gd name="T222" fmla="+- 0 4044 2977"/>
                  <a:gd name="T223" fmla="*/ 4044 h 1536"/>
                  <a:gd name="T224" fmla="+- 0 1476 1436"/>
                  <a:gd name="T225" fmla="*/ T224 w 1536"/>
                  <a:gd name="T226" fmla="+- 0 3988 2977"/>
                  <a:gd name="T227" fmla="*/ 3988 h 1536"/>
                  <a:gd name="T228" fmla="+- 0 1459 1436"/>
                  <a:gd name="T229" fmla="*/ T228 w 1536"/>
                  <a:gd name="T230" fmla="+- 0 3930 2977"/>
                  <a:gd name="T231" fmla="*/ 3930 h 1536"/>
                  <a:gd name="T232" fmla="+- 0 1446 1436"/>
                  <a:gd name="T233" fmla="*/ T232 w 1536"/>
                  <a:gd name="T234" fmla="+- 0 3870 2977"/>
                  <a:gd name="T235" fmla="*/ 3870 h 1536"/>
                  <a:gd name="T236" fmla="+- 0 1439 1436"/>
                  <a:gd name="T237" fmla="*/ T236 w 1536"/>
                  <a:gd name="T238" fmla="+- 0 3808 2977"/>
                  <a:gd name="T239" fmla="*/ 3808 h 1536"/>
                  <a:gd name="T240" fmla="+- 0 1436 1436"/>
                  <a:gd name="T241" fmla="*/ T240 w 1536"/>
                  <a:gd name="T242" fmla="+- 0 3745 2977"/>
                  <a:gd name="T243" fmla="*/ 3745 h 15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536">
                    <a:moveTo>
                      <a:pt x="0" y="768"/>
                    </a:moveTo>
                    <a:lnTo>
                      <a:pt x="3" y="705"/>
                    </a:lnTo>
                    <a:lnTo>
                      <a:pt x="10" y="644"/>
                    </a:lnTo>
                    <a:lnTo>
                      <a:pt x="23" y="584"/>
                    </a:lnTo>
                    <a:lnTo>
                      <a:pt x="40" y="525"/>
                    </a:lnTo>
                    <a:lnTo>
                      <a:pt x="61" y="469"/>
                    </a:lnTo>
                    <a:lnTo>
                      <a:pt x="115" y="364"/>
                    </a:lnTo>
                    <a:lnTo>
                      <a:pt x="185" y="268"/>
                    </a:lnTo>
                    <a:lnTo>
                      <a:pt x="269" y="185"/>
                    </a:lnTo>
                    <a:lnTo>
                      <a:pt x="364" y="115"/>
                    </a:lnTo>
                    <a:lnTo>
                      <a:pt x="469" y="61"/>
                    </a:lnTo>
                    <a:lnTo>
                      <a:pt x="526" y="39"/>
                    </a:lnTo>
                    <a:lnTo>
                      <a:pt x="584" y="23"/>
                    </a:lnTo>
                    <a:lnTo>
                      <a:pt x="644" y="10"/>
                    </a:lnTo>
                    <a:lnTo>
                      <a:pt x="705" y="3"/>
                    </a:lnTo>
                    <a:lnTo>
                      <a:pt x="768" y="0"/>
                    </a:lnTo>
                    <a:lnTo>
                      <a:pt x="831" y="3"/>
                    </a:lnTo>
                    <a:lnTo>
                      <a:pt x="893" y="10"/>
                    </a:lnTo>
                    <a:lnTo>
                      <a:pt x="953" y="23"/>
                    </a:lnTo>
                    <a:lnTo>
                      <a:pt x="1011" y="39"/>
                    </a:lnTo>
                    <a:lnTo>
                      <a:pt x="1067" y="61"/>
                    </a:lnTo>
                    <a:lnTo>
                      <a:pt x="1173" y="115"/>
                    </a:lnTo>
                    <a:lnTo>
                      <a:pt x="1268" y="185"/>
                    </a:lnTo>
                    <a:lnTo>
                      <a:pt x="1352" y="268"/>
                    </a:lnTo>
                    <a:lnTo>
                      <a:pt x="1421" y="364"/>
                    </a:lnTo>
                    <a:lnTo>
                      <a:pt x="1476" y="469"/>
                    </a:lnTo>
                    <a:lnTo>
                      <a:pt x="1497" y="525"/>
                    </a:lnTo>
                    <a:lnTo>
                      <a:pt x="1514" y="584"/>
                    </a:lnTo>
                    <a:lnTo>
                      <a:pt x="1526" y="644"/>
                    </a:lnTo>
                    <a:lnTo>
                      <a:pt x="1534" y="705"/>
                    </a:lnTo>
                    <a:lnTo>
                      <a:pt x="1536" y="768"/>
                    </a:lnTo>
                    <a:lnTo>
                      <a:pt x="1534" y="831"/>
                    </a:lnTo>
                    <a:lnTo>
                      <a:pt x="1526" y="893"/>
                    </a:lnTo>
                    <a:lnTo>
                      <a:pt x="1514" y="953"/>
                    </a:lnTo>
                    <a:lnTo>
                      <a:pt x="1497" y="1011"/>
                    </a:lnTo>
                    <a:lnTo>
                      <a:pt x="1476" y="1067"/>
                    </a:lnTo>
                    <a:lnTo>
                      <a:pt x="1421" y="1173"/>
                    </a:lnTo>
                    <a:lnTo>
                      <a:pt x="1352" y="1268"/>
                    </a:lnTo>
                    <a:lnTo>
                      <a:pt x="1268" y="1351"/>
                    </a:lnTo>
                    <a:lnTo>
                      <a:pt x="1173" y="1421"/>
                    </a:lnTo>
                    <a:lnTo>
                      <a:pt x="1067" y="1476"/>
                    </a:lnTo>
                    <a:lnTo>
                      <a:pt x="1011" y="1497"/>
                    </a:lnTo>
                    <a:lnTo>
                      <a:pt x="953" y="1514"/>
                    </a:lnTo>
                    <a:lnTo>
                      <a:pt x="893" y="1526"/>
                    </a:lnTo>
                    <a:lnTo>
                      <a:pt x="831" y="1534"/>
                    </a:lnTo>
                    <a:lnTo>
                      <a:pt x="768" y="1536"/>
                    </a:lnTo>
                    <a:lnTo>
                      <a:pt x="705" y="1534"/>
                    </a:lnTo>
                    <a:lnTo>
                      <a:pt x="644" y="1526"/>
                    </a:lnTo>
                    <a:lnTo>
                      <a:pt x="584" y="1514"/>
                    </a:lnTo>
                    <a:lnTo>
                      <a:pt x="526" y="1497"/>
                    </a:lnTo>
                    <a:lnTo>
                      <a:pt x="469" y="1476"/>
                    </a:lnTo>
                    <a:lnTo>
                      <a:pt x="364" y="1421"/>
                    </a:lnTo>
                    <a:lnTo>
                      <a:pt x="269" y="1351"/>
                    </a:lnTo>
                    <a:lnTo>
                      <a:pt x="185" y="1268"/>
                    </a:lnTo>
                    <a:lnTo>
                      <a:pt x="115" y="1173"/>
                    </a:lnTo>
                    <a:lnTo>
                      <a:pt x="61" y="1067"/>
                    </a:lnTo>
                    <a:lnTo>
                      <a:pt x="40" y="1011"/>
                    </a:lnTo>
                    <a:lnTo>
                      <a:pt x="23" y="953"/>
                    </a:lnTo>
                    <a:lnTo>
                      <a:pt x="10" y="893"/>
                    </a:lnTo>
                    <a:lnTo>
                      <a:pt x="3" y="831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25908">
                <a:solidFill>
                  <a:srgbClr val="C050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909" y="4955"/>
              <a:ext cx="9773" cy="1229"/>
              <a:chOff x="2909" y="4955"/>
              <a:chExt cx="9773" cy="1229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909" y="4955"/>
                <a:ext cx="9773" cy="1229"/>
              </a:xfrm>
              <a:custGeom>
                <a:avLst/>
                <a:gdLst>
                  <a:gd name="T0" fmla="+- 0 2910 2910"/>
                  <a:gd name="T1" fmla="*/ T0 w 9773"/>
                  <a:gd name="T2" fmla="+- 0 8046 6817"/>
                  <a:gd name="T3" fmla="*/ 8046 h 1229"/>
                  <a:gd name="T4" fmla="+- 0 12683 2910"/>
                  <a:gd name="T5" fmla="*/ T4 w 9773"/>
                  <a:gd name="T6" fmla="+- 0 8046 6817"/>
                  <a:gd name="T7" fmla="*/ 8046 h 1229"/>
                  <a:gd name="T8" fmla="+- 0 12683 2910"/>
                  <a:gd name="T9" fmla="*/ T8 w 9773"/>
                  <a:gd name="T10" fmla="+- 0 6817 6817"/>
                  <a:gd name="T11" fmla="*/ 6817 h 1229"/>
                  <a:gd name="T12" fmla="+- 0 2910 2910"/>
                  <a:gd name="T13" fmla="*/ T12 w 9773"/>
                  <a:gd name="T14" fmla="+- 0 6817 6817"/>
                  <a:gd name="T15" fmla="*/ 6817 h 1229"/>
                  <a:gd name="T16" fmla="+- 0 2910 2910"/>
                  <a:gd name="T17" fmla="*/ T16 w 9773"/>
                  <a:gd name="T18" fmla="+- 0 8046 6817"/>
                  <a:gd name="T19" fmla="*/ 8046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773" h="1229">
                    <a:moveTo>
                      <a:pt x="0" y="1229"/>
                    </a:moveTo>
                    <a:lnTo>
                      <a:pt x="9773" y="1229"/>
                    </a:lnTo>
                    <a:lnTo>
                      <a:pt x="9773" y="0"/>
                    </a:lnTo>
                    <a:lnTo>
                      <a:pt x="0" y="0"/>
                    </a:lnTo>
                    <a:lnTo>
                      <a:pt x="0" y="1229"/>
                    </a:lnTo>
                  </a:path>
                </a:pathLst>
              </a:custGeom>
              <a:solidFill>
                <a:srgbClr val="806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PIANI</a:t>
                </a:r>
                <a:endParaRPr lang="it-IT" sz="4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4648"/>
              <a:ext cx="153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2637" y="6996"/>
              <a:ext cx="10478" cy="1229"/>
              <a:chOff x="2637" y="6996"/>
              <a:chExt cx="10478" cy="1229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2637" y="6996"/>
                <a:ext cx="10478" cy="1229"/>
              </a:xfrm>
              <a:custGeom>
                <a:avLst/>
                <a:gdLst>
                  <a:gd name="T0" fmla="+- 0 2204 2204"/>
                  <a:gd name="T1" fmla="*/ T0 w 10478"/>
                  <a:gd name="T2" fmla="+- 0 9889 8660"/>
                  <a:gd name="T3" fmla="*/ 9889 h 1229"/>
                  <a:gd name="T4" fmla="+- 0 12683 2204"/>
                  <a:gd name="T5" fmla="*/ T4 w 10478"/>
                  <a:gd name="T6" fmla="+- 0 9889 8660"/>
                  <a:gd name="T7" fmla="*/ 9889 h 1229"/>
                  <a:gd name="T8" fmla="+- 0 12683 2204"/>
                  <a:gd name="T9" fmla="*/ T8 w 10478"/>
                  <a:gd name="T10" fmla="+- 0 8660 8660"/>
                  <a:gd name="T11" fmla="*/ 8660 h 1229"/>
                  <a:gd name="T12" fmla="+- 0 2204 2204"/>
                  <a:gd name="T13" fmla="*/ T12 w 10478"/>
                  <a:gd name="T14" fmla="+- 0 8660 8660"/>
                  <a:gd name="T15" fmla="*/ 8660 h 1229"/>
                  <a:gd name="T16" fmla="+- 0 2204 2204"/>
                  <a:gd name="T17" fmla="*/ T16 w 10478"/>
                  <a:gd name="T18" fmla="+- 0 9889 8660"/>
                  <a:gd name="T19" fmla="*/ 9889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78" h="1229">
                    <a:moveTo>
                      <a:pt x="0" y="1229"/>
                    </a:moveTo>
                    <a:lnTo>
                      <a:pt x="10479" y="1229"/>
                    </a:lnTo>
                    <a:lnTo>
                      <a:pt x="10479" y="0"/>
                    </a:lnTo>
                    <a:lnTo>
                      <a:pt x="0" y="0"/>
                    </a:lnTo>
                    <a:lnTo>
                      <a:pt x="0" y="1229"/>
                    </a:lnTo>
                  </a:path>
                </a:pathLst>
              </a:custGeom>
              <a:solidFill>
                <a:srgbClr val="4A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32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UNITA’ FORMATIVE</a:t>
                </a:r>
                <a:endParaRPr lang="it-IT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6689"/>
              <a:ext cx="153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948916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2844" y="2285992"/>
            <a:ext cx="664373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Piano individuale di sviluppo professionale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57554" y="3429000"/>
            <a:ext cx="50006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Piano d’Istituto per la formazione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500570"/>
            <a:ext cx="535785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Piano d’ambito per la formazione 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5572140"/>
            <a:ext cx="592935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Piano nazionale per la formazione dei docenti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ORGANIZZAZIONE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 LIVELLO TERRITORIALE, REGIONALE E NAZIONALE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79308" y="1"/>
            <a:ext cx="4508916" cy="764704"/>
            <a:chOff x="2938" y="574"/>
            <a:chExt cx="8520" cy="148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" y="574"/>
              <a:ext cx="852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035" y="640"/>
              <a:ext cx="8333" cy="1301"/>
              <a:chOff x="3035" y="640"/>
              <a:chExt cx="8333" cy="1301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035" y="640"/>
                <a:ext cx="8333" cy="1301"/>
              </a:xfrm>
              <a:custGeom>
                <a:avLst/>
                <a:gdLst>
                  <a:gd name="T0" fmla="+- 0 11151 3035"/>
                  <a:gd name="T1" fmla="*/ T0 w 8333"/>
                  <a:gd name="T2" fmla="+- 0 640 640"/>
                  <a:gd name="T3" fmla="*/ 640 h 1301"/>
                  <a:gd name="T4" fmla="+- 0 3244 3035"/>
                  <a:gd name="T5" fmla="*/ T4 w 8333"/>
                  <a:gd name="T6" fmla="+- 0 640 640"/>
                  <a:gd name="T7" fmla="*/ 640 h 1301"/>
                  <a:gd name="T8" fmla="+- 0 3178 3035"/>
                  <a:gd name="T9" fmla="*/ T8 w 8333"/>
                  <a:gd name="T10" fmla="+- 0 653 640"/>
                  <a:gd name="T11" fmla="*/ 653 h 1301"/>
                  <a:gd name="T12" fmla="+- 0 3120 3035"/>
                  <a:gd name="T13" fmla="*/ T12 w 8333"/>
                  <a:gd name="T14" fmla="+- 0 684 640"/>
                  <a:gd name="T15" fmla="*/ 684 h 1301"/>
                  <a:gd name="T16" fmla="+- 0 3075 3035"/>
                  <a:gd name="T17" fmla="*/ T16 w 8333"/>
                  <a:gd name="T18" fmla="+- 0 731 640"/>
                  <a:gd name="T19" fmla="*/ 731 h 1301"/>
                  <a:gd name="T20" fmla="+- 0 3045 3035"/>
                  <a:gd name="T21" fmla="*/ T20 w 8333"/>
                  <a:gd name="T22" fmla="+- 0 789 640"/>
                  <a:gd name="T23" fmla="*/ 789 h 1301"/>
                  <a:gd name="T24" fmla="+- 0 3035 3035"/>
                  <a:gd name="T25" fmla="*/ T24 w 8333"/>
                  <a:gd name="T26" fmla="+- 0 856 640"/>
                  <a:gd name="T27" fmla="*/ 856 h 1301"/>
                  <a:gd name="T28" fmla="+- 0 3035 3035"/>
                  <a:gd name="T29" fmla="*/ T28 w 8333"/>
                  <a:gd name="T30" fmla="+- 0 1731 640"/>
                  <a:gd name="T31" fmla="*/ 1731 h 1301"/>
                  <a:gd name="T32" fmla="+- 0 3048 3035"/>
                  <a:gd name="T33" fmla="*/ T32 w 8333"/>
                  <a:gd name="T34" fmla="+- 0 1798 640"/>
                  <a:gd name="T35" fmla="*/ 1798 h 1301"/>
                  <a:gd name="T36" fmla="+- 0 3079 3035"/>
                  <a:gd name="T37" fmla="*/ T36 w 8333"/>
                  <a:gd name="T38" fmla="+- 0 1855 640"/>
                  <a:gd name="T39" fmla="*/ 1855 h 1301"/>
                  <a:gd name="T40" fmla="+- 0 3126 3035"/>
                  <a:gd name="T41" fmla="*/ T40 w 8333"/>
                  <a:gd name="T42" fmla="+- 0 1900 640"/>
                  <a:gd name="T43" fmla="*/ 1900 h 1301"/>
                  <a:gd name="T44" fmla="+- 0 3184 3035"/>
                  <a:gd name="T45" fmla="*/ T44 w 8333"/>
                  <a:gd name="T46" fmla="+- 0 1930 640"/>
                  <a:gd name="T47" fmla="*/ 1930 h 1301"/>
                  <a:gd name="T48" fmla="+- 0 3252 3035"/>
                  <a:gd name="T49" fmla="*/ T48 w 8333"/>
                  <a:gd name="T50" fmla="+- 0 1940 640"/>
                  <a:gd name="T51" fmla="*/ 1940 h 1301"/>
                  <a:gd name="T52" fmla="+- 0 11159 3035"/>
                  <a:gd name="T53" fmla="*/ T52 w 8333"/>
                  <a:gd name="T54" fmla="+- 0 1940 640"/>
                  <a:gd name="T55" fmla="*/ 1940 h 1301"/>
                  <a:gd name="T56" fmla="+- 0 11225 3035"/>
                  <a:gd name="T57" fmla="*/ T56 w 8333"/>
                  <a:gd name="T58" fmla="+- 0 1927 640"/>
                  <a:gd name="T59" fmla="*/ 1927 h 1301"/>
                  <a:gd name="T60" fmla="+- 0 11282 3035"/>
                  <a:gd name="T61" fmla="*/ T60 w 8333"/>
                  <a:gd name="T62" fmla="+- 0 1896 640"/>
                  <a:gd name="T63" fmla="*/ 1896 h 1301"/>
                  <a:gd name="T64" fmla="+- 0 11327 3035"/>
                  <a:gd name="T65" fmla="*/ T64 w 8333"/>
                  <a:gd name="T66" fmla="+- 0 1849 640"/>
                  <a:gd name="T67" fmla="*/ 1849 h 1301"/>
                  <a:gd name="T68" fmla="+- 0 11357 3035"/>
                  <a:gd name="T69" fmla="*/ T68 w 8333"/>
                  <a:gd name="T70" fmla="+- 0 1791 640"/>
                  <a:gd name="T71" fmla="*/ 1791 h 1301"/>
                  <a:gd name="T72" fmla="+- 0 11368 3035"/>
                  <a:gd name="T73" fmla="*/ T72 w 8333"/>
                  <a:gd name="T74" fmla="+- 0 1724 640"/>
                  <a:gd name="T75" fmla="*/ 1724 h 1301"/>
                  <a:gd name="T76" fmla="+- 0 11367 3035"/>
                  <a:gd name="T77" fmla="*/ T76 w 8333"/>
                  <a:gd name="T78" fmla="+- 0 849 640"/>
                  <a:gd name="T79" fmla="*/ 849 h 1301"/>
                  <a:gd name="T80" fmla="+- 0 11355 3035"/>
                  <a:gd name="T81" fmla="*/ T80 w 8333"/>
                  <a:gd name="T82" fmla="+- 0 782 640"/>
                  <a:gd name="T83" fmla="*/ 782 h 1301"/>
                  <a:gd name="T84" fmla="+- 0 11323 3035"/>
                  <a:gd name="T85" fmla="*/ T84 w 8333"/>
                  <a:gd name="T86" fmla="+- 0 725 640"/>
                  <a:gd name="T87" fmla="*/ 725 h 1301"/>
                  <a:gd name="T88" fmla="+- 0 11277 3035"/>
                  <a:gd name="T89" fmla="*/ T88 w 8333"/>
                  <a:gd name="T90" fmla="+- 0 680 640"/>
                  <a:gd name="T91" fmla="*/ 680 h 1301"/>
                  <a:gd name="T92" fmla="+- 0 11218 3035"/>
                  <a:gd name="T93" fmla="*/ T92 w 8333"/>
                  <a:gd name="T94" fmla="+- 0 650 640"/>
                  <a:gd name="T95" fmla="*/ 650 h 1301"/>
                  <a:gd name="T96" fmla="+- 0 11151 3035"/>
                  <a:gd name="T97" fmla="*/ T96 w 8333"/>
                  <a:gd name="T98" fmla="+- 0 640 640"/>
                  <a:gd name="T99" fmla="*/ 640 h 13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333" h="1301">
                    <a:moveTo>
                      <a:pt x="8116" y="0"/>
                    </a:moveTo>
                    <a:lnTo>
                      <a:pt x="209" y="0"/>
                    </a:lnTo>
                    <a:lnTo>
                      <a:pt x="143" y="13"/>
                    </a:lnTo>
                    <a:lnTo>
                      <a:pt x="85" y="44"/>
                    </a:lnTo>
                    <a:lnTo>
                      <a:pt x="40" y="91"/>
                    </a:lnTo>
                    <a:lnTo>
                      <a:pt x="10" y="149"/>
                    </a:lnTo>
                    <a:lnTo>
                      <a:pt x="0" y="216"/>
                    </a:lnTo>
                    <a:lnTo>
                      <a:pt x="0" y="1091"/>
                    </a:lnTo>
                    <a:lnTo>
                      <a:pt x="13" y="1158"/>
                    </a:lnTo>
                    <a:lnTo>
                      <a:pt x="44" y="1215"/>
                    </a:lnTo>
                    <a:lnTo>
                      <a:pt x="91" y="1260"/>
                    </a:lnTo>
                    <a:lnTo>
                      <a:pt x="149" y="1290"/>
                    </a:lnTo>
                    <a:lnTo>
                      <a:pt x="217" y="1300"/>
                    </a:lnTo>
                    <a:lnTo>
                      <a:pt x="8124" y="1300"/>
                    </a:lnTo>
                    <a:lnTo>
                      <a:pt x="8190" y="1287"/>
                    </a:lnTo>
                    <a:lnTo>
                      <a:pt x="8247" y="1256"/>
                    </a:lnTo>
                    <a:lnTo>
                      <a:pt x="8292" y="1209"/>
                    </a:lnTo>
                    <a:lnTo>
                      <a:pt x="8322" y="1151"/>
                    </a:lnTo>
                    <a:lnTo>
                      <a:pt x="8333" y="1084"/>
                    </a:lnTo>
                    <a:lnTo>
                      <a:pt x="8332" y="209"/>
                    </a:lnTo>
                    <a:lnTo>
                      <a:pt x="8320" y="142"/>
                    </a:lnTo>
                    <a:lnTo>
                      <a:pt x="8288" y="85"/>
                    </a:lnTo>
                    <a:lnTo>
                      <a:pt x="8242" y="40"/>
                    </a:lnTo>
                    <a:lnTo>
                      <a:pt x="8183" y="10"/>
                    </a:lnTo>
                    <a:lnTo>
                      <a:pt x="8116" y="0"/>
                    </a:lnTo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3200" b="1" dirty="0" smtClean="0"/>
                  <a:t>PRIORITA</a:t>
                </a:r>
                <a:r>
                  <a:rPr lang="it-IT" dirty="0" smtClean="0"/>
                  <a:t>’</a:t>
                </a:r>
                <a:endParaRPr lang="it-IT" dirty="0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035" y="640"/>
              <a:ext cx="8333" cy="1301"/>
              <a:chOff x="3035" y="640"/>
              <a:chExt cx="8333" cy="1301"/>
            </a:xfrm>
          </p:grpSpPr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3035" y="640"/>
                <a:ext cx="8333" cy="1301"/>
              </a:xfrm>
              <a:custGeom>
                <a:avLst/>
                <a:gdLst>
                  <a:gd name="T0" fmla="+- 0 3035 3035"/>
                  <a:gd name="T1" fmla="*/ T0 w 8333"/>
                  <a:gd name="T2" fmla="+- 0 856 640"/>
                  <a:gd name="T3" fmla="*/ 856 h 1301"/>
                  <a:gd name="T4" fmla="+- 0 3045 3035"/>
                  <a:gd name="T5" fmla="*/ T4 w 8333"/>
                  <a:gd name="T6" fmla="+- 0 789 640"/>
                  <a:gd name="T7" fmla="*/ 789 h 1301"/>
                  <a:gd name="T8" fmla="+- 0 3075 3035"/>
                  <a:gd name="T9" fmla="*/ T8 w 8333"/>
                  <a:gd name="T10" fmla="+- 0 731 640"/>
                  <a:gd name="T11" fmla="*/ 731 h 1301"/>
                  <a:gd name="T12" fmla="+- 0 3120 3035"/>
                  <a:gd name="T13" fmla="*/ T12 w 8333"/>
                  <a:gd name="T14" fmla="+- 0 684 640"/>
                  <a:gd name="T15" fmla="*/ 684 h 1301"/>
                  <a:gd name="T16" fmla="+- 0 3178 3035"/>
                  <a:gd name="T17" fmla="*/ T16 w 8333"/>
                  <a:gd name="T18" fmla="+- 0 653 640"/>
                  <a:gd name="T19" fmla="*/ 653 h 1301"/>
                  <a:gd name="T20" fmla="+- 0 3244 3035"/>
                  <a:gd name="T21" fmla="*/ T20 w 8333"/>
                  <a:gd name="T22" fmla="+- 0 640 640"/>
                  <a:gd name="T23" fmla="*/ 640 h 1301"/>
                  <a:gd name="T24" fmla="+- 0 11151 3035"/>
                  <a:gd name="T25" fmla="*/ T24 w 8333"/>
                  <a:gd name="T26" fmla="+- 0 640 640"/>
                  <a:gd name="T27" fmla="*/ 640 h 1301"/>
                  <a:gd name="T28" fmla="+- 0 11174 3035"/>
                  <a:gd name="T29" fmla="*/ T28 w 8333"/>
                  <a:gd name="T30" fmla="+- 0 641 640"/>
                  <a:gd name="T31" fmla="*/ 641 h 1301"/>
                  <a:gd name="T32" fmla="+- 0 11239 3035"/>
                  <a:gd name="T33" fmla="*/ T32 w 8333"/>
                  <a:gd name="T34" fmla="+- 0 658 640"/>
                  <a:gd name="T35" fmla="*/ 658 h 1301"/>
                  <a:gd name="T36" fmla="+- 0 11294 3035"/>
                  <a:gd name="T37" fmla="*/ T36 w 8333"/>
                  <a:gd name="T38" fmla="+- 0 693 640"/>
                  <a:gd name="T39" fmla="*/ 693 h 1301"/>
                  <a:gd name="T40" fmla="+- 0 11336 3035"/>
                  <a:gd name="T41" fmla="*/ T40 w 8333"/>
                  <a:gd name="T42" fmla="+- 0 743 640"/>
                  <a:gd name="T43" fmla="*/ 743 h 1301"/>
                  <a:gd name="T44" fmla="+- 0 11361 3035"/>
                  <a:gd name="T45" fmla="*/ T44 w 8333"/>
                  <a:gd name="T46" fmla="+- 0 804 640"/>
                  <a:gd name="T47" fmla="*/ 804 h 1301"/>
                  <a:gd name="T48" fmla="+- 0 11368 3035"/>
                  <a:gd name="T49" fmla="*/ T48 w 8333"/>
                  <a:gd name="T50" fmla="+- 0 1724 640"/>
                  <a:gd name="T51" fmla="*/ 1724 h 1301"/>
                  <a:gd name="T52" fmla="+- 0 11366 3035"/>
                  <a:gd name="T53" fmla="*/ T52 w 8333"/>
                  <a:gd name="T54" fmla="+- 0 1747 640"/>
                  <a:gd name="T55" fmla="*/ 1747 h 1301"/>
                  <a:gd name="T56" fmla="+- 0 11349 3035"/>
                  <a:gd name="T57" fmla="*/ T56 w 8333"/>
                  <a:gd name="T58" fmla="+- 0 1811 640"/>
                  <a:gd name="T59" fmla="*/ 1811 h 1301"/>
                  <a:gd name="T60" fmla="+- 0 11314 3035"/>
                  <a:gd name="T61" fmla="*/ T60 w 8333"/>
                  <a:gd name="T62" fmla="+- 0 1866 640"/>
                  <a:gd name="T63" fmla="*/ 1866 h 1301"/>
                  <a:gd name="T64" fmla="+- 0 11264 3035"/>
                  <a:gd name="T65" fmla="*/ T64 w 8333"/>
                  <a:gd name="T66" fmla="+- 0 1908 640"/>
                  <a:gd name="T67" fmla="*/ 1908 h 1301"/>
                  <a:gd name="T68" fmla="+- 0 11204 3035"/>
                  <a:gd name="T69" fmla="*/ T68 w 8333"/>
                  <a:gd name="T70" fmla="+- 0 1934 640"/>
                  <a:gd name="T71" fmla="*/ 1934 h 1301"/>
                  <a:gd name="T72" fmla="+- 0 3252 3035"/>
                  <a:gd name="T73" fmla="*/ T72 w 8333"/>
                  <a:gd name="T74" fmla="+- 0 1940 640"/>
                  <a:gd name="T75" fmla="*/ 1940 h 1301"/>
                  <a:gd name="T76" fmla="+- 0 3228 3035"/>
                  <a:gd name="T77" fmla="*/ T76 w 8333"/>
                  <a:gd name="T78" fmla="+- 0 1939 640"/>
                  <a:gd name="T79" fmla="*/ 1939 h 1301"/>
                  <a:gd name="T80" fmla="+- 0 3164 3035"/>
                  <a:gd name="T81" fmla="*/ T80 w 8333"/>
                  <a:gd name="T82" fmla="+- 0 1922 640"/>
                  <a:gd name="T83" fmla="*/ 1922 h 1301"/>
                  <a:gd name="T84" fmla="+- 0 3109 3035"/>
                  <a:gd name="T85" fmla="*/ T84 w 8333"/>
                  <a:gd name="T86" fmla="+- 0 1887 640"/>
                  <a:gd name="T87" fmla="*/ 1887 h 1301"/>
                  <a:gd name="T88" fmla="+- 0 3067 3035"/>
                  <a:gd name="T89" fmla="*/ T88 w 8333"/>
                  <a:gd name="T90" fmla="+- 0 1837 640"/>
                  <a:gd name="T91" fmla="*/ 1837 h 1301"/>
                  <a:gd name="T92" fmla="+- 0 3041 3035"/>
                  <a:gd name="T93" fmla="*/ T92 w 8333"/>
                  <a:gd name="T94" fmla="+- 0 1776 640"/>
                  <a:gd name="T95" fmla="*/ 1776 h 1301"/>
                  <a:gd name="T96" fmla="+- 0 3035 3035"/>
                  <a:gd name="T97" fmla="*/ T96 w 8333"/>
                  <a:gd name="T98" fmla="+- 0 856 640"/>
                  <a:gd name="T99" fmla="*/ 856 h 13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333" h="1301">
                    <a:moveTo>
                      <a:pt x="0" y="216"/>
                    </a:moveTo>
                    <a:lnTo>
                      <a:pt x="10" y="149"/>
                    </a:lnTo>
                    <a:lnTo>
                      <a:pt x="40" y="91"/>
                    </a:lnTo>
                    <a:lnTo>
                      <a:pt x="85" y="44"/>
                    </a:lnTo>
                    <a:lnTo>
                      <a:pt x="143" y="13"/>
                    </a:lnTo>
                    <a:lnTo>
                      <a:pt x="209" y="0"/>
                    </a:lnTo>
                    <a:lnTo>
                      <a:pt x="8116" y="0"/>
                    </a:lnTo>
                    <a:lnTo>
                      <a:pt x="8139" y="1"/>
                    </a:lnTo>
                    <a:lnTo>
                      <a:pt x="8204" y="18"/>
                    </a:lnTo>
                    <a:lnTo>
                      <a:pt x="8259" y="53"/>
                    </a:lnTo>
                    <a:lnTo>
                      <a:pt x="8301" y="103"/>
                    </a:lnTo>
                    <a:lnTo>
                      <a:pt x="8326" y="164"/>
                    </a:lnTo>
                    <a:lnTo>
                      <a:pt x="8333" y="1084"/>
                    </a:lnTo>
                    <a:lnTo>
                      <a:pt x="8331" y="1107"/>
                    </a:lnTo>
                    <a:lnTo>
                      <a:pt x="8314" y="1171"/>
                    </a:lnTo>
                    <a:lnTo>
                      <a:pt x="8279" y="1226"/>
                    </a:lnTo>
                    <a:lnTo>
                      <a:pt x="8229" y="1268"/>
                    </a:lnTo>
                    <a:lnTo>
                      <a:pt x="8169" y="1294"/>
                    </a:lnTo>
                    <a:lnTo>
                      <a:pt x="217" y="1300"/>
                    </a:lnTo>
                    <a:lnTo>
                      <a:pt x="193" y="1299"/>
                    </a:lnTo>
                    <a:lnTo>
                      <a:pt x="129" y="1282"/>
                    </a:lnTo>
                    <a:lnTo>
                      <a:pt x="74" y="1247"/>
                    </a:lnTo>
                    <a:lnTo>
                      <a:pt x="32" y="1197"/>
                    </a:lnTo>
                    <a:lnTo>
                      <a:pt x="6" y="1136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6515" y="829176"/>
            <a:ext cx="2901950" cy="1951751"/>
            <a:chOff x="300" y="-3843"/>
            <a:chExt cx="4570" cy="278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-3843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-3178"/>
              <a:ext cx="4543" cy="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7" y="-3777"/>
              <a:ext cx="4322" cy="2594"/>
              <a:chOff x="397" y="-3777"/>
              <a:chExt cx="4322" cy="2594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97" y="-3777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-1182 -3777"/>
                  <a:gd name="T3" fmla="*/ -1182 h 2594"/>
                  <a:gd name="T4" fmla="+- 0 4720 397"/>
                  <a:gd name="T5" fmla="*/ T4 w 4322"/>
                  <a:gd name="T6" fmla="+- 0 -1182 -3777"/>
                  <a:gd name="T7" fmla="*/ -1182 h 2594"/>
                  <a:gd name="T8" fmla="+- 0 4720 397"/>
                  <a:gd name="T9" fmla="*/ T8 w 4322"/>
                  <a:gd name="T10" fmla="+- 0 -3777 -3777"/>
                  <a:gd name="T11" fmla="*/ -3777 h 2594"/>
                  <a:gd name="T12" fmla="+- 0 397 397"/>
                  <a:gd name="T13" fmla="*/ T12 w 4322"/>
                  <a:gd name="T14" fmla="+- 0 -3777 -3777"/>
                  <a:gd name="T15" fmla="*/ -3777 h 2594"/>
                  <a:gd name="T16" fmla="+- 0 397 397"/>
                  <a:gd name="T17" fmla="*/ T16 w 4322"/>
                  <a:gd name="T18" fmla="+- 0 -1182 -3777"/>
                  <a:gd name="T19" fmla="*/ -1182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rgbClr val="002060"/>
                    </a:solidFill>
                  </a:rPr>
                  <a:t>AUTONOMIA ORGANIZZATIVA E DIDATTICA</a:t>
                </a:r>
                <a:endParaRPr lang="it-IT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7" y="-3777"/>
              <a:ext cx="4322" cy="2594"/>
              <a:chOff x="397" y="-3777"/>
              <a:chExt cx="4322" cy="2594"/>
            </a:xfrm>
          </p:grpSpPr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397" y="-3777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-1182 -3777"/>
                  <a:gd name="T3" fmla="*/ -1182 h 2594"/>
                  <a:gd name="T4" fmla="+- 0 4720 397"/>
                  <a:gd name="T5" fmla="*/ T4 w 4322"/>
                  <a:gd name="T6" fmla="+- 0 -1182 -3777"/>
                  <a:gd name="T7" fmla="*/ -1182 h 2594"/>
                  <a:gd name="T8" fmla="+- 0 4720 397"/>
                  <a:gd name="T9" fmla="*/ T8 w 4322"/>
                  <a:gd name="T10" fmla="+- 0 -3777 -3777"/>
                  <a:gd name="T11" fmla="*/ -3777 h 2594"/>
                  <a:gd name="T12" fmla="+- 0 397 397"/>
                  <a:gd name="T13" fmla="*/ T12 w 4322"/>
                  <a:gd name="T14" fmla="+- 0 -3777 -3777"/>
                  <a:gd name="T15" fmla="*/ -3777 h 2594"/>
                  <a:gd name="T16" fmla="+- 0 397 397"/>
                  <a:gd name="T17" fmla="*/ T16 w 4322"/>
                  <a:gd name="T18" fmla="+- 0 -1182 -3777"/>
                  <a:gd name="T19" fmla="*/ -1182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3068003" y="848053"/>
            <a:ext cx="2925763" cy="1932875"/>
            <a:chOff x="5006" y="-816"/>
            <a:chExt cx="4606" cy="2782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-816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-566"/>
              <a:ext cx="4606" cy="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5154" y="-750"/>
              <a:ext cx="4322" cy="2716"/>
              <a:chOff x="5154" y="-750"/>
              <a:chExt cx="4322" cy="2716"/>
            </a:xfrm>
          </p:grpSpPr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5154" y="-750"/>
                <a:ext cx="4322" cy="2716"/>
              </a:xfrm>
              <a:custGeom>
                <a:avLst/>
                <a:gdLst>
                  <a:gd name="T0" fmla="+- 0 5154 5154"/>
                  <a:gd name="T1" fmla="*/ T0 w 4322"/>
                  <a:gd name="T2" fmla="+- 0 1845 -750"/>
                  <a:gd name="T3" fmla="*/ 1845 h 2594"/>
                  <a:gd name="T4" fmla="+- 0 9476 5154"/>
                  <a:gd name="T5" fmla="*/ T4 w 4322"/>
                  <a:gd name="T6" fmla="+- 0 1845 -750"/>
                  <a:gd name="T7" fmla="*/ 1845 h 2594"/>
                  <a:gd name="T8" fmla="+- 0 9476 5154"/>
                  <a:gd name="T9" fmla="*/ T8 w 4322"/>
                  <a:gd name="T10" fmla="+- 0 -750 -750"/>
                  <a:gd name="T11" fmla="*/ -750 h 2594"/>
                  <a:gd name="T12" fmla="+- 0 5154 5154"/>
                  <a:gd name="T13" fmla="*/ T12 w 4322"/>
                  <a:gd name="T14" fmla="+- 0 -750 -750"/>
                  <a:gd name="T15" fmla="*/ -750 h 2594"/>
                  <a:gd name="T16" fmla="+- 0 5154 5154"/>
                  <a:gd name="T17" fmla="*/ T16 w 4322"/>
                  <a:gd name="T18" fmla="+- 0 1845 -750"/>
                  <a:gd name="T19" fmla="*/ 1845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DIDATTICA PER COMPETENZE, INNOVAZIONE METODOLOGICA E COMPETENZE DI BASE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5154" y="-750"/>
              <a:ext cx="4322" cy="2594"/>
              <a:chOff x="5154" y="-750"/>
              <a:chExt cx="4322" cy="2594"/>
            </a:xfrm>
          </p:grpSpPr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5154" y="-750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1845 -750"/>
                  <a:gd name="T3" fmla="*/ 1845 h 2594"/>
                  <a:gd name="T4" fmla="+- 0 9476 5154"/>
                  <a:gd name="T5" fmla="*/ T4 w 4322"/>
                  <a:gd name="T6" fmla="+- 0 1845 -750"/>
                  <a:gd name="T7" fmla="*/ 1845 h 2594"/>
                  <a:gd name="T8" fmla="+- 0 9476 5154"/>
                  <a:gd name="T9" fmla="*/ T8 w 4322"/>
                  <a:gd name="T10" fmla="+- 0 -750 -750"/>
                  <a:gd name="T11" fmla="*/ -750 h 2594"/>
                  <a:gd name="T12" fmla="+- 0 5154 5154"/>
                  <a:gd name="T13" fmla="*/ T12 w 4322"/>
                  <a:gd name="T14" fmla="+- 0 -750 -750"/>
                  <a:gd name="T15" fmla="*/ -750 h 2594"/>
                  <a:gd name="T16" fmla="+- 0 5154 5154"/>
                  <a:gd name="T17" fmla="*/ T16 w 4322"/>
                  <a:gd name="T18" fmla="+- 0 1845 -750"/>
                  <a:gd name="T19" fmla="*/ 1845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6169978" y="842963"/>
            <a:ext cx="2863850" cy="1937965"/>
            <a:chOff x="9811" y="842"/>
            <a:chExt cx="4510" cy="2782"/>
          </a:xfrm>
        </p:grpSpPr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842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9908" y="908"/>
              <a:ext cx="4322" cy="2594"/>
              <a:chOff x="9908" y="908"/>
              <a:chExt cx="4322" cy="2594"/>
            </a:xfrm>
          </p:grpSpPr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9908" y="908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3503 908"/>
                  <a:gd name="T3" fmla="*/ 3503 h 2594"/>
                  <a:gd name="T4" fmla="+- 0 14231 9908"/>
                  <a:gd name="T5" fmla="*/ T4 w 4322"/>
                  <a:gd name="T6" fmla="+- 0 3503 908"/>
                  <a:gd name="T7" fmla="*/ 3503 h 2594"/>
                  <a:gd name="T8" fmla="+- 0 14231 9908"/>
                  <a:gd name="T9" fmla="*/ T8 w 4322"/>
                  <a:gd name="T10" fmla="+- 0 908 908"/>
                  <a:gd name="T11" fmla="*/ 908 h 2594"/>
                  <a:gd name="T12" fmla="+- 0 9908 9908"/>
                  <a:gd name="T13" fmla="*/ T12 w 4322"/>
                  <a:gd name="T14" fmla="+- 0 908 908"/>
                  <a:gd name="T15" fmla="*/ 908 h 2594"/>
                  <a:gd name="T16" fmla="+- 0 9908 9908"/>
                  <a:gd name="T17" fmla="*/ T16 w 4322"/>
                  <a:gd name="T18" fmla="+- 0 3503 908"/>
                  <a:gd name="T19" fmla="*/ 350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806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rgbClr val="C00000"/>
                    </a:solidFill>
                  </a:rPr>
                  <a:t>COMPETENZE DIGITALI E NUOVI AMBIENTI PER L’APPRENDIMENTO</a:t>
                </a:r>
                <a:endParaRPr lang="it-IT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9908" y="908"/>
              <a:ext cx="4322" cy="2594"/>
              <a:chOff x="9908" y="908"/>
              <a:chExt cx="4322" cy="2594"/>
            </a:xfrm>
          </p:grpSpPr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9908" y="908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3503 908"/>
                  <a:gd name="T3" fmla="*/ 3503 h 2594"/>
                  <a:gd name="T4" fmla="+- 0 14231 9908"/>
                  <a:gd name="T5" fmla="*/ T4 w 4322"/>
                  <a:gd name="T6" fmla="+- 0 3503 908"/>
                  <a:gd name="T7" fmla="*/ 3503 h 2594"/>
                  <a:gd name="T8" fmla="+- 0 14231 9908"/>
                  <a:gd name="T9" fmla="*/ T8 w 4322"/>
                  <a:gd name="T10" fmla="+- 0 908 908"/>
                  <a:gd name="T11" fmla="*/ 908 h 2594"/>
                  <a:gd name="T12" fmla="+- 0 9908 9908"/>
                  <a:gd name="T13" fmla="*/ T12 w 4322"/>
                  <a:gd name="T14" fmla="+- 0 908 908"/>
                  <a:gd name="T15" fmla="*/ 908 h 2594"/>
                  <a:gd name="T16" fmla="+- 0 9908 9908"/>
                  <a:gd name="T17" fmla="*/ T16 w 4322"/>
                  <a:gd name="T18" fmla="+- 0 3503 908"/>
                  <a:gd name="T19" fmla="*/ 350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23149" y="2996952"/>
            <a:ext cx="2863850" cy="1766888"/>
            <a:chOff x="300" y="1603"/>
            <a:chExt cx="4510" cy="2782"/>
          </a:xfrm>
        </p:grpSpPr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1603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97" y="1669"/>
              <a:ext cx="4322" cy="2594"/>
              <a:chOff x="397" y="1669"/>
              <a:chExt cx="4322" cy="2594"/>
            </a:xfrm>
          </p:grpSpPr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397" y="1669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263 1669"/>
                  <a:gd name="T3" fmla="*/ 4263 h 2594"/>
                  <a:gd name="T4" fmla="+- 0 4720 397"/>
                  <a:gd name="T5" fmla="*/ T4 w 4322"/>
                  <a:gd name="T6" fmla="+- 0 4263 1669"/>
                  <a:gd name="T7" fmla="*/ 4263 h 2594"/>
                  <a:gd name="T8" fmla="+- 0 4720 397"/>
                  <a:gd name="T9" fmla="*/ T8 w 4322"/>
                  <a:gd name="T10" fmla="+- 0 1669 1669"/>
                  <a:gd name="T11" fmla="*/ 1669 h 2594"/>
                  <a:gd name="T12" fmla="+- 0 397 397"/>
                  <a:gd name="T13" fmla="*/ T12 w 4322"/>
                  <a:gd name="T14" fmla="+- 0 1669 1669"/>
                  <a:gd name="T15" fmla="*/ 1669 h 2594"/>
                  <a:gd name="T16" fmla="+- 0 397 397"/>
                  <a:gd name="T17" fmla="*/ T16 w 4322"/>
                  <a:gd name="T18" fmla="+- 0 4263 1669"/>
                  <a:gd name="T19" fmla="*/ 426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4A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endParaRPr lang="it-IT" dirty="0"/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COMPETENZE IN LINGUA STRANIERA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397" y="1669"/>
              <a:ext cx="4322" cy="2594"/>
              <a:chOff x="397" y="1669"/>
              <a:chExt cx="4322" cy="2594"/>
            </a:xfrm>
          </p:grpSpPr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397" y="1669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263 1669"/>
                  <a:gd name="T3" fmla="*/ 4263 h 2594"/>
                  <a:gd name="T4" fmla="+- 0 4720 397"/>
                  <a:gd name="T5" fmla="*/ T4 w 4322"/>
                  <a:gd name="T6" fmla="+- 0 4263 1669"/>
                  <a:gd name="T7" fmla="*/ 4263 h 2594"/>
                  <a:gd name="T8" fmla="+- 0 4720 397"/>
                  <a:gd name="T9" fmla="*/ T8 w 4322"/>
                  <a:gd name="T10" fmla="+- 0 1669 1669"/>
                  <a:gd name="T11" fmla="*/ 1669 h 2594"/>
                  <a:gd name="T12" fmla="+- 0 397 397"/>
                  <a:gd name="T13" fmla="*/ T12 w 4322"/>
                  <a:gd name="T14" fmla="+- 0 1669 1669"/>
                  <a:gd name="T15" fmla="*/ 1669 h 2594"/>
                  <a:gd name="T16" fmla="+- 0 397 397"/>
                  <a:gd name="T17" fmla="*/ T16 w 4322"/>
                  <a:gd name="T18" fmla="+- 0 4263 1669"/>
                  <a:gd name="T19" fmla="*/ 426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3174521" y="3025661"/>
            <a:ext cx="2863850" cy="1766888"/>
            <a:chOff x="5057" y="-990"/>
            <a:chExt cx="4510" cy="2782"/>
          </a:xfrm>
        </p:grpSpPr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-990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5154" y="-924"/>
              <a:ext cx="4322" cy="2594"/>
              <a:chOff x="5154" y="-924"/>
              <a:chExt cx="4322" cy="2594"/>
            </a:xfrm>
          </p:grpSpPr>
          <p:sp>
            <p:nvSpPr>
              <p:cNvPr id="32" name="Freeform 37"/>
              <p:cNvSpPr>
                <a:spLocks/>
              </p:cNvSpPr>
              <p:nvPr/>
            </p:nvSpPr>
            <p:spPr bwMode="auto">
              <a:xfrm>
                <a:off x="5154" y="-924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1671 -924"/>
                  <a:gd name="T3" fmla="*/ 1671 h 2594"/>
                  <a:gd name="T4" fmla="+- 0 9476 5154"/>
                  <a:gd name="T5" fmla="*/ T4 w 4322"/>
                  <a:gd name="T6" fmla="+- 0 1671 -924"/>
                  <a:gd name="T7" fmla="*/ 1671 h 2594"/>
                  <a:gd name="T8" fmla="+- 0 9476 5154"/>
                  <a:gd name="T9" fmla="*/ T8 w 4322"/>
                  <a:gd name="T10" fmla="+- 0 -924 -924"/>
                  <a:gd name="T11" fmla="*/ -924 h 2594"/>
                  <a:gd name="T12" fmla="+- 0 5154 5154"/>
                  <a:gd name="T13" fmla="*/ T12 w 4322"/>
                  <a:gd name="T14" fmla="+- 0 -924 -924"/>
                  <a:gd name="T15" fmla="*/ -924 h 2594"/>
                  <a:gd name="T16" fmla="+- 0 5154 5154"/>
                  <a:gd name="T17" fmla="*/ T16 w 4322"/>
                  <a:gd name="T18" fmla="+- 0 1671 -924"/>
                  <a:gd name="T19" fmla="*/ 1671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F79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endParaRPr lang="it-IT" dirty="0"/>
              </a:p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</a:rPr>
                  <a:t>INCLUSIONE E DISABILITA</a:t>
                </a:r>
                <a:r>
                  <a:rPr lang="it-IT" dirty="0" smtClean="0"/>
                  <a:t>’</a:t>
                </a:r>
                <a:endParaRPr lang="it-IT" dirty="0"/>
              </a:p>
            </p:txBody>
          </p:sp>
        </p:grpSp>
        <p:grpSp>
          <p:nvGrpSpPr>
            <p:cNvPr id="30" name="Group 38"/>
            <p:cNvGrpSpPr>
              <a:grpSpLocks/>
            </p:cNvGrpSpPr>
            <p:nvPr/>
          </p:nvGrpSpPr>
          <p:grpSpPr bwMode="auto">
            <a:xfrm>
              <a:off x="5154" y="-924"/>
              <a:ext cx="4322" cy="2594"/>
              <a:chOff x="5154" y="-924"/>
              <a:chExt cx="4322" cy="2594"/>
            </a:xfrm>
          </p:grpSpPr>
          <p:sp>
            <p:nvSpPr>
              <p:cNvPr id="31" name="Freeform 39"/>
              <p:cNvSpPr>
                <a:spLocks/>
              </p:cNvSpPr>
              <p:nvPr/>
            </p:nvSpPr>
            <p:spPr bwMode="auto">
              <a:xfrm>
                <a:off x="5154" y="-924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1671 -924"/>
                  <a:gd name="T3" fmla="*/ 1671 h 2594"/>
                  <a:gd name="T4" fmla="+- 0 9476 5154"/>
                  <a:gd name="T5" fmla="*/ T4 w 4322"/>
                  <a:gd name="T6" fmla="+- 0 1671 -924"/>
                  <a:gd name="T7" fmla="*/ 1671 h 2594"/>
                  <a:gd name="T8" fmla="+- 0 9476 5154"/>
                  <a:gd name="T9" fmla="*/ T8 w 4322"/>
                  <a:gd name="T10" fmla="+- 0 -924 -924"/>
                  <a:gd name="T11" fmla="*/ -924 h 2594"/>
                  <a:gd name="T12" fmla="+- 0 5154 5154"/>
                  <a:gd name="T13" fmla="*/ T12 w 4322"/>
                  <a:gd name="T14" fmla="+- 0 -924 -924"/>
                  <a:gd name="T15" fmla="*/ -924 h 2594"/>
                  <a:gd name="T16" fmla="+- 0 5154 5154"/>
                  <a:gd name="T17" fmla="*/ T16 w 4322"/>
                  <a:gd name="T18" fmla="+- 0 1671 -924"/>
                  <a:gd name="T19" fmla="*/ 1671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6231573" y="3025661"/>
            <a:ext cx="2863850" cy="1765300"/>
            <a:chOff x="9811" y="3869"/>
            <a:chExt cx="4510" cy="2782"/>
          </a:xfrm>
        </p:grpSpPr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3869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42"/>
            <p:cNvGrpSpPr>
              <a:grpSpLocks/>
            </p:cNvGrpSpPr>
            <p:nvPr/>
          </p:nvGrpSpPr>
          <p:grpSpPr bwMode="auto">
            <a:xfrm>
              <a:off x="9908" y="3935"/>
              <a:ext cx="4322" cy="2594"/>
              <a:chOff x="9908" y="3935"/>
              <a:chExt cx="4322" cy="2594"/>
            </a:xfrm>
          </p:grpSpPr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9908" y="3935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6529 3935"/>
                  <a:gd name="T3" fmla="*/ 6529 h 2594"/>
                  <a:gd name="T4" fmla="+- 0 14231 9908"/>
                  <a:gd name="T5" fmla="*/ T4 w 4322"/>
                  <a:gd name="T6" fmla="+- 0 6529 3935"/>
                  <a:gd name="T7" fmla="*/ 6529 h 2594"/>
                  <a:gd name="T8" fmla="+- 0 14231 9908"/>
                  <a:gd name="T9" fmla="*/ T8 w 4322"/>
                  <a:gd name="T10" fmla="+- 0 3935 3935"/>
                  <a:gd name="T11" fmla="*/ 3935 h 2594"/>
                  <a:gd name="T12" fmla="+- 0 9908 9908"/>
                  <a:gd name="T13" fmla="*/ T12 w 4322"/>
                  <a:gd name="T14" fmla="+- 0 3935 3935"/>
                  <a:gd name="T15" fmla="*/ 3935 h 2594"/>
                  <a:gd name="T16" fmla="+- 0 9908 9908"/>
                  <a:gd name="T17" fmla="*/ T16 w 4322"/>
                  <a:gd name="T18" fmla="+- 0 6529 3935"/>
                  <a:gd name="T19" fmla="*/ 6529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COESIONE SOCIALE E PREVENZIONE DEL DISAGIO GIOVANILE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44"/>
            <p:cNvGrpSpPr>
              <a:grpSpLocks/>
            </p:cNvGrpSpPr>
            <p:nvPr/>
          </p:nvGrpSpPr>
          <p:grpSpPr bwMode="auto">
            <a:xfrm>
              <a:off x="9908" y="3935"/>
              <a:ext cx="4322" cy="2594"/>
              <a:chOff x="9908" y="3935"/>
              <a:chExt cx="4322" cy="2594"/>
            </a:xfrm>
          </p:grpSpPr>
          <p:sp>
            <p:nvSpPr>
              <p:cNvPr id="36" name="Freeform 45"/>
              <p:cNvSpPr>
                <a:spLocks/>
              </p:cNvSpPr>
              <p:nvPr/>
            </p:nvSpPr>
            <p:spPr bwMode="auto">
              <a:xfrm>
                <a:off x="9908" y="3935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6529 3935"/>
                  <a:gd name="T3" fmla="*/ 6529 h 2594"/>
                  <a:gd name="T4" fmla="+- 0 14231 9908"/>
                  <a:gd name="T5" fmla="*/ T4 w 4322"/>
                  <a:gd name="T6" fmla="+- 0 6529 3935"/>
                  <a:gd name="T7" fmla="*/ 6529 h 2594"/>
                  <a:gd name="T8" fmla="+- 0 14231 9908"/>
                  <a:gd name="T9" fmla="*/ T8 w 4322"/>
                  <a:gd name="T10" fmla="+- 0 3935 3935"/>
                  <a:gd name="T11" fmla="*/ 3935 h 2594"/>
                  <a:gd name="T12" fmla="+- 0 9908 9908"/>
                  <a:gd name="T13" fmla="*/ T12 w 4322"/>
                  <a:gd name="T14" fmla="+- 0 3935 3935"/>
                  <a:gd name="T15" fmla="*/ 3935 h 2594"/>
                  <a:gd name="T16" fmla="+- 0 9908 9908"/>
                  <a:gd name="T17" fmla="*/ T16 w 4322"/>
                  <a:gd name="T18" fmla="+- 0 6529 3935"/>
                  <a:gd name="T19" fmla="*/ 6529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180330" y="5091113"/>
            <a:ext cx="2949575" cy="1766887"/>
            <a:chOff x="233" y="2037"/>
            <a:chExt cx="4644" cy="2782"/>
          </a:xfrm>
        </p:grpSpPr>
        <p:pic>
          <p:nvPicPr>
            <p:cNvPr id="3119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37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0" name="Picture 4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2413"/>
              <a:ext cx="4644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397" y="2103"/>
              <a:ext cx="4322" cy="2594"/>
              <a:chOff x="397" y="2103"/>
              <a:chExt cx="4322" cy="2594"/>
            </a:xfrm>
          </p:grpSpPr>
          <p:sp>
            <p:nvSpPr>
              <p:cNvPr id="42" name="Freeform 50"/>
              <p:cNvSpPr>
                <a:spLocks/>
              </p:cNvSpPr>
              <p:nvPr/>
            </p:nvSpPr>
            <p:spPr bwMode="auto">
              <a:xfrm>
                <a:off x="397" y="2103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697 2103"/>
                  <a:gd name="T3" fmla="*/ 4697 h 2594"/>
                  <a:gd name="T4" fmla="+- 0 4720 397"/>
                  <a:gd name="T5" fmla="*/ T4 w 4322"/>
                  <a:gd name="T6" fmla="+- 0 4697 2103"/>
                  <a:gd name="T7" fmla="*/ 4697 h 2594"/>
                  <a:gd name="T8" fmla="+- 0 4720 397"/>
                  <a:gd name="T9" fmla="*/ T8 w 4322"/>
                  <a:gd name="T10" fmla="+- 0 2103 2103"/>
                  <a:gd name="T11" fmla="*/ 2103 h 2594"/>
                  <a:gd name="T12" fmla="+- 0 397 397"/>
                  <a:gd name="T13" fmla="*/ T12 w 4322"/>
                  <a:gd name="T14" fmla="+- 0 2103 2103"/>
                  <a:gd name="T15" fmla="*/ 2103 h 2594"/>
                  <a:gd name="T16" fmla="+- 0 397 397"/>
                  <a:gd name="T17" fmla="*/ T16 w 4322"/>
                  <a:gd name="T18" fmla="+- 0 4697 2103"/>
                  <a:gd name="T19" fmla="*/ 4697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</a:rPr>
                  <a:t>INTEGRAZIONE, COMPETENZE DI CITTADINANZA E CITTADINANZA GLOBALE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>
              <a:off x="397" y="2103"/>
              <a:ext cx="4322" cy="2594"/>
              <a:chOff x="397" y="2103"/>
              <a:chExt cx="4322" cy="2594"/>
            </a:xfrm>
          </p:grpSpPr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397" y="2103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697 2103"/>
                  <a:gd name="T3" fmla="*/ 4697 h 2594"/>
                  <a:gd name="T4" fmla="+- 0 4720 397"/>
                  <a:gd name="T5" fmla="*/ T4 w 4322"/>
                  <a:gd name="T6" fmla="+- 0 4697 2103"/>
                  <a:gd name="T7" fmla="*/ 4697 h 2594"/>
                  <a:gd name="T8" fmla="+- 0 4720 397"/>
                  <a:gd name="T9" fmla="*/ T8 w 4322"/>
                  <a:gd name="T10" fmla="+- 0 2103 2103"/>
                  <a:gd name="T11" fmla="*/ 2103 h 2594"/>
                  <a:gd name="T12" fmla="+- 0 397 397"/>
                  <a:gd name="T13" fmla="*/ T12 w 4322"/>
                  <a:gd name="T14" fmla="+- 0 2103 2103"/>
                  <a:gd name="T15" fmla="*/ 2103 h 2594"/>
                  <a:gd name="T16" fmla="+- 0 397 397"/>
                  <a:gd name="T17" fmla="*/ T16 w 4322"/>
                  <a:gd name="T18" fmla="+- 0 4697 2103"/>
                  <a:gd name="T19" fmla="*/ 4697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43" name="Group 53"/>
          <p:cNvGrpSpPr>
            <a:grpSpLocks/>
          </p:cNvGrpSpPr>
          <p:nvPr/>
        </p:nvGrpSpPr>
        <p:grpSpPr bwMode="auto">
          <a:xfrm>
            <a:off x="3243898" y="5073330"/>
            <a:ext cx="2863850" cy="1766888"/>
            <a:chOff x="5057" y="-544"/>
            <a:chExt cx="4510" cy="2782"/>
          </a:xfrm>
        </p:grpSpPr>
        <p:pic>
          <p:nvPicPr>
            <p:cNvPr id="3126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-544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5154" y="-478"/>
              <a:ext cx="4322" cy="2594"/>
              <a:chOff x="5154" y="-478"/>
              <a:chExt cx="4322" cy="2594"/>
            </a:xfrm>
          </p:grpSpPr>
          <p:sp>
            <p:nvSpPr>
              <p:cNvPr id="47" name="Freeform 56"/>
              <p:cNvSpPr>
                <a:spLocks/>
              </p:cNvSpPr>
              <p:nvPr/>
            </p:nvSpPr>
            <p:spPr bwMode="auto">
              <a:xfrm>
                <a:off x="5154" y="-478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2116 -478"/>
                  <a:gd name="T3" fmla="*/ 2116 h 2594"/>
                  <a:gd name="T4" fmla="+- 0 9476 5154"/>
                  <a:gd name="T5" fmla="*/ T4 w 4322"/>
                  <a:gd name="T6" fmla="+- 0 2116 -478"/>
                  <a:gd name="T7" fmla="*/ 2116 h 2594"/>
                  <a:gd name="T8" fmla="+- 0 9476 5154"/>
                  <a:gd name="T9" fmla="*/ T8 w 4322"/>
                  <a:gd name="T10" fmla="+- 0 -478 -478"/>
                  <a:gd name="T11" fmla="*/ -478 h 2594"/>
                  <a:gd name="T12" fmla="+- 0 5154 5154"/>
                  <a:gd name="T13" fmla="*/ T12 w 4322"/>
                  <a:gd name="T14" fmla="+- 0 -478 -478"/>
                  <a:gd name="T15" fmla="*/ -478 h 2594"/>
                  <a:gd name="T16" fmla="+- 0 5154 5154"/>
                  <a:gd name="T17" fmla="*/ T16 w 4322"/>
                  <a:gd name="T18" fmla="+- 0 2116 -478"/>
                  <a:gd name="T19" fmla="*/ 211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2" y="2594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806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SCUOLA E LAVORO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57"/>
            <p:cNvGrpSpPr>
              <a:grpSpLocks/>
            </p:cNvGrpSpPr>
            <p:nvPr/>
          </p:nvGrpSpPr>
          <p:grpSpPr bwMode="auto">
            <a:xfrm>
              <a:off x="5154" y="-478"/>
              <a:ext cx="4322" cy="2594"/>
              <a:chOff x="5154" y="-478"/>
              <a:chExt cx="4322" cy="2594"/>
            </a:xfrm>
          </p:grpSpPr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5154" y="-478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2116 -478"/>
                  <a:gd name="T3" fmla="*/ 2116 h 2594"/>
                  <a:gd name="T4" fmla="+- 0 9476 5154"/>
                  <a:gd name="T5" fmla="*/ T4 w 4322"/>
                  <a:gd name="T6" fmla="+- 0 2116 -478"/>
                  <a:gd name="T7" fmla="*/ 2116 h 2594"/>
                  <a:gd name="T8" fmla="+- 0 9476 5154"/>
                  <a:gd name="T9" fmla="*/ T8 w 4322"/>
                  <a:gd name="T10" fmla="+- 0 -478 -478"/>
                  <a:gd name="T11" fmla="*/ -478 h 2594"/>
                  <a:gd name="T12" fmla="+- 0 5154 5154"/>
                  <a:gd name="T13" fmla="*/ T12 w 4322"/>
                  <a:gd name="T14" fmla="+- 0 -478 -478"/>
                  <a:gd name="T15" fmla="*/ -478 h 2594"/>
                  <a:gd name="T16" fmla="+- 0 5154 5154"/>
                  <a:gd name="T17" fmla="*/ T16 w 4322"/>
                  <a:gd name="T18" fmla="+- 0 2116 -478"/>
                  <a:gd name="T19" fmla="*/ 211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2" y="2594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48" name="Group 59"/>
          <p:cNvGrpSpPr>
            <a:grpSpLocks/>
          </p:cNvGrpSpPr>
          <p:nvPr/>
        </p:nvGrpSpPr>
        <p:grpSpPr bwMode="auto">
          <a:xfrm>
            <a:off x="6135335" y="5089019"/>
            <a:ext cx="2863850" cy="1766888"/>
            <a:chOff x="9811" y="6895"/>
            <a:chExt cx="4510" cy="2782"/>
          </a:xfrm>
        </p:grpSpPr>
        <p:pic>
          <p:nvPicPr>
            <p:cNvPr id="3132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6895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61"/>
            <p:cNvGrpSpPr>
              <a:grpSpLocks/>
            </p:cNvGrpSpPr>
            <p:nvPr/>
          </p:nvGrpSpPr>
          <p:grpSpPr bwMode="auto">
            <a:xfrm>
              <a:off x="9908" y="6961"/>
              <a:ext cx="4322" cy="2594"/>
              <a:chOff x="9908" y="6961"/>
              <a:chExt cx="4322" cy="2594"/>
            </a:xfrm>
          </p:grpSpPr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9908" y="6961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9556 6961"/>
                  <a:gd name="T3" fmla="*/ 9556 h 2594"/>
                  <a:gd name="T4" fmla="+- 0 14231 9908"/>
                  <a:gd name="T5" fmla="*/ T4 w 4322"/>
                  <a:gd name="T6" fmla="+- 0 9556 6961"/>
                  <a:gd name="T7" fmla="*/ 9556 h 2594"/>
                  <a:gd name="T8" fmla="+- 0 14231 9908"/>
                  <a:gd name="T9" fmla="*/ T8 w 4322"/>
                  <a:gd name="T10" fmla="+- 0 6961 6961"/>
                  <a:gd name="T11" fmla="*/ 6961 h 2594"/>
                  <a:gd name="T12" fmla="+- 0 9908 9908"/>
                  <a:gd name="T13" fmla="*/ T12 w 4322"/>
                  <a:gd name="T14" fmla="+- 0 6961 6961"/>
                  <a:gd name="T15" fmla="*/ 6961 h 2594"/>
                  <a:gd name="T16" fmla="+- 0 9908 9908"/>
                  <a:gd name="T17" fmla="*/ T16 w 4322"/>
                  <a:gd name="T18" fmla="+- 0 9556 6961"/>
                  <a:gd name="T19" fmla="*/ 955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4A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rgbClr val="002060"/>
                    </a:solidFill>
                  </a:rPr>
                  <a:t>VALUTAZIONE E MIGLIORAMENTO</a:t>
                </a:r>
                <a:endParaRPr lang="it-IT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0" name="Group 63"/>
            <p:cNvGrpSpPr>
              <a:grpSpLocks/>
            </p:cNvGrpSpPr>
            <p:nvPr/>
          </p:nvGrpSpPr>
          <p:grpSpPr bwMode="auto">
            <a:xfrm>
              <a:off x="9908" y="6961"/>
              <a:ext cx="4322" cy="2594"/>
              <a:chOff x="9908" y="6961"/>
              <a:chExt cx="4322" cy="2594"/>
            </a:xfrm>
          </p:grpSpPr>
          <p:sp>
            <p:nvSpPr>
              <p:cNvPr id="51" name="Freeform 64"/>
              <p:cNvSpPr>
                <a:spLocks/>
              </p:cNvSpPr>
              <p:nvPr/>
            </p:nvSpPr>
            <p:spPr bwMode="auto">
              <a:xfrm>
                <a:off x="9908" y="6961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9556 6961"/>
                  <a:gd name="T3" fmla="*/ 9556 h 2594"/>
                  <a:gd name="T4" fmla="+- 0 14231 9908"/>
                  <a:gd name="T5" fmla="*/ T4 w 4322"/>
                  <a:gd name="T6" fmla="+- 0 9556 6961"/>
                  <a:gd name="T7" fmla="*/ 9556 h 2594"/>
                  <a:gd name="T8" fmla="+- 0 14231 9908"/>
                  <a:gd name="T9" fmla="*/ T8 w 4322"/>
                  <a:gd name="T10" fmla="+- 0 6961 6961"/>
                  <a:gd name="T11" fmla="*/ 6961 h 2594"/>
                  <a:gd name="T12" fmla="+- 0 9908 9908"/>
                  <a:gd name="T13" fmla="*/ T12 w 4322"/>
                  <a:gd name="T14" fmla="+- 0 6961 6961"/>
                  <a:gd name="T15" fmla="*/ 6961 h 2594"/>
                  <a:gd name="T16" fmla="+- 0 9908 9908"/>
                  <a:gd name="T17" fmla="*/ T16 w 4322"/>
                  <a:gd name="T18" fmla="+- 0 9556 6961"/>
                  <a:gd name="T19" fmla="*/ 955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20767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ORGANIZZAZIONE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 LIVELLO TERRITORIALE, REGIONALE E NAZIONALE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36"/>
            <a:ext cx="4716314" cy="30828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428868"/>
            <a:ext cx="4085434" cy="308550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93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50059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6839</TotalTime>
  <Words>1608</Words>
  <Application>Microsoft Office PowerPoint</Application>
  <PresentationFormat>Presentazione su schermo (4:3)</PresentationFormat>
  <Paragraphs>353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Le scuole polo per la formazione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Azioni su scala nazionale Attività in corso e di prossima realizzazione:  nota ministeriale n.3373 del 1 dicembre 2016  </vt:lpstr>
      <vt:lpstr>Priorità individuate dall’USR</vt:lpstr>
      <vt:lpstr>Priorità individuate dall’USR</vt:lpstr>
      <vt:lpstr>Priorità presenti nei piani di formazione delle scuole Ambito4 CAL (2 COSENZA)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Struttura dell'UF (25 ore)  </vt:lpstr>
      <vt:lpstr>Presentazione standard di PowerPoint</vt:lpstr>
      <vt:lpstr>Presentazione standard di PowerPoint</vt:lpstr>
      <vt:lpstr>Presentazione standard di PowerPoint</vt:lpstr>
      <vt:lpstr>CATALOGO DELLE UNITÀ FORMATIVE anno scolastico 2016/17 (1) </vt:lpstr>
      <vt:lpstr>CATALOGO DELLE UNITÀ FORMATIVE anno scolastico 2016/17 (2) </vt:lpstr>
      <vt:lpstr>CATALOGO DELLE UNITÀ FORMATIVE anno scolastico 2016/17 (3)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rilasciare?</vt:lpstr>
      <vt:lpstr>Presentazione standard di PowerPoint</vt:lpstr>
      <vt:lpstr>Attestato di conseguimento dell’attività formativa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angela tar</cp:lastModifiedBy>
  <cp:revision>436</cp:revision>
  <cp:lastPrinted>2017-01-31T10:45:21Z</cp:lastPrinted>
  <dcterms:created xsi:type="dcterms:W3CDTF">2007-09-27T20:25:47Z</dcterms:created>
  <dcterms:modified xsi:type="dcterms:W3CDTF">2017-05-07T21:29:37Z</dcterms:modified>
</cp:coreProperties>
</file>